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6858000" cx="12192000"/>
  <p:notesSz cx="6858000" cy="9144000"/>
  <p:embeddedFontLst>
    <p:embeddedFont>
      <p:font typeface="Robo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8" roundtripDataSignature="AMtx7mhAhi1cybb3JzOPyeVOjehsf83Wq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Roboto-regular.fntdata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customschemas.google.com/relationships/presentationmetadata" Target="metadata"/><Relationship Id="rId27" Type="http://schemas.openxmlformats.org/officeDocument/2006/relationships/font" Target="fonts/Robo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2.jp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投影片" showMasterSp="0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1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1"/>
          <p:cNvSpPr txBox="1"/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1"/>
          <p:cNvSpPr txBox="1"/>
          <p:nvPr>
            <p:ph idx="1" type="subTitle"/>
          </p:nvPr>
        </p:nvSpPr>
        <p:spPr>
          <a:xfrm>
            <a:off x="1100051" y="445562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" name="Google Shape;23;p21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1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1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26" name="Google Shape;26;p21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輔助字幕的圖片" showMasterSp="0" type="picTx">
  <p:cSld name="PICTURE_WITH_CAPTION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3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30"/>
          <p:cNvSpPr txBox="1"/>
          <p:nvPr>
            <p:ph type="title"/>
          </p:nvPr>
        </p:nvSpPr>
        <p:spPr>
          <a:xfrm>
            <a:off x="1097280" y="5074920"/>
            <a:ext cx="10113264" cy="8229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b="0"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30"/>
          <p:cNvSpPr/>
          <p:nvPr>
            <p:ph idx="2" type="pic"/>
          </p:nvPr>
        </p:nvSpPr>
        <p:spPr>
          <a:xfrm>
            <a:off x="15" y="0"/>
            <a:ext cx="12191985" cy="4915076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457200" spcFirstLastPara="1" rIns="0" wrap="square" tIns="4572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b="0" i="0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30"/>
          <p:cNvSpPr txBox="1"/>
          <p:nvPr>
            <p:ph idx="1" type="body"/>
          </p:nvPr>
        </p:nvSpPr>
        <p:spPr>
          <a:xfrm>
            <a:off x="1097280" y="5907023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88" name="Google Shape;88;p30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30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30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直排文字" type="vertTx">
  <p:cSld name="VERTICAL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1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31"/>
          <p:cNvSpPr txBox="1"/>
          <p:nvPr>
            <p:ph idx="1" type="body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00" spcFirstLastPara="1" rIns="4570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94" name="Google Shape;94;p31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31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31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直排標題及文字" showMasterSp="0" type="vertTitleAndTx">
  <p:cSld name="VERTICAL_TITLE_AND_VERTICAL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3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32"/>
          <p:cNvSpPr txBox="1"/>
          <p:nvPr>
            <p:ph type="title"/>
          </p:nvPr>
        </p:nvSpPr>
        <p:spPr>
          <a:xfrm rot="5400000">
            <a:off x="7160640" y="1979039"/>
            <a:ext cx="5757421" cy="2628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32"/>
          <p:cNvSpPr txBox="1"/>
          <p:nvPr>
            <p:ph idx="1" type="body"/>
          </p:nvPr>
        </p:nvSpPr>
        <p:spPr>
          <a:xfrm rot="5400000">
            <a:off x="1826639" y="-573661"/>
            <a:ext cx="5757422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00" spcFirstLastPara="1" rIns="4570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02" name="Google Shape;102;p32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32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32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內容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2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2"/>
          <p:cNvSpPr txBox="1"/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30" name="Google Shape;30;p22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2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2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3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23"/>
          <p:cNvSpPr txBox="1"/>
          <p:nvPr>
            <p:ph idx="1" type="body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" name="Google Shape;36;p23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algn="r"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標題" showMasterSp="0" type="secHead">
  <p:cSld name="SECTION_HEADER">
    <p:bg>
      <p:bgPr>
        <a:solidFill>
          <a:schemeClr val="lt1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24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24"/>
          <p:cNvSpPr txBox="1"/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b="0"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4"/>
          <p:cNvSpPr txBox="1"/>
          <p:nvPr>
            <p:ph idx="1" type="body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2" name="Google Shape;42;p24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4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4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45" name="Google Shape;45;p24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兩個內容" type="twoObj">
  <p:cSld name="TWO_OBJECT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5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5"/>
          <p:cNvSpPr txBox="1"/>
          <p:nvPr>
            <p:ph idx="1" type="body"/>
          </p:nvPr>
        </p:nvSpPr>
        <p:spPr>
          <a:xfrm>
            <a:off x="1097279" y="1845734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49" name="Google Shape;49;p25"/>
          <p:cNvSpPr txBox="1"/>
          <p:nvPr>
            <p:ph idx="2" type="body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0" name="Google Shape;50;p25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5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5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較" type="twoTxTwoObj">
  <p:cSld name="TWO_OBJECTS_WITH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6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6"/>
          <p:cNvSpPr txBox="1"/>
          <p:nvPr>
            <p:ph idx="1" type="body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0" sz="20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6" name="Google Shape;56;p26"/>
          <p:cNvSpPr txBox="1"/>
          <p:nvPr>
            <p:ph idx="2" type="body"/>
          </p:nvPr>
        </p:nvSpPr>
        <p:spPr>
          <a:xfrm>
            <a:off x="109728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7" name="Google Shape;57;p26"/>
          <p:cNvSpPr txBox="1"/>
          <p:nvPr>
            <p:ph idx="3" type="body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0" sz="20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8" name="Google Shape;58;p26"/>
          <p:cNvSpPr txBox="1"/>
          <p:nvPr>
            <p:ph idx="4" type="body"/>
          </p:nvPr>
        </p:nvSpPr>
        <p:spPr>
          <a:xfrm>
            <a:off x="621792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9" name="Google Shape;59;p26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6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6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只有標題" type="titleOnly">
  <p:cSld name="TITLE_ONL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7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7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7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7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showMasterSp="0" type="blank">
  <p:cSld name="BLANK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2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28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8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8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輔助字幕的內容" showMasterSp="0" type="objTx">
  <p:cSld name="OBJECT_WITH_CAPTIO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9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29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29"/>
          <p:cNvSpPr txBox="1"/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b="0"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9"/>
          <p:cNvSpPr txBox="1"/>
          <p:nvPr>
            <p:ph idx="1" type="body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78" name="Google Shape;78;p29"/>
          <p:cNvSpPr txBox="1"/>
          <p:nvPr>
            <p:ph idx="2" type="body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79" name="Google Shape;79;p29"/>
          <p:cNvSpPr txBox="1"/>
          <p:nvPr>
            <p:ph idx="10" type="dt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9"/>
          <p:cNvSpPr txBox="1"/>
          <p:nvPr>
            <p:ph idx="11" type="ftr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9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0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0"/>
          <p:cNvSpPr/>
          <p:nvPr/>
        </p:nvSpPr>
        <p:spPr>
          <a:xfrm>
            <a:off x="0" y="6334316"/>
            <a:ext cx="12192000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0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i="0" sz="4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20"/>
          <p:cNvSpPr txBox="1"/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5560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i="0" sz="1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0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20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20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17" name="Google Shape;17;p20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www.youtube.com/watch?v=IeNlAQm7VH4" TargetMode="External"/><Relationship Id="rId4" Type="http://schemas.openxmlformats.org/officeDocument/2006/relationships/image" Target="../media/image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youtu.be/KcrPpe74Lc4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"/>
          <p:cNvSpPr txBox="1"/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8000"/>
              <a:buFont typeface="Arial"/>
              <a:buNone/>
            </a:pPr>
            <a:r>
              <a:rPr b="1" i="1" lang="zh-TW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永遠的延畢之都</a:t>
            </a:r>
            <a:endParaRPr/>
          </a:p>
        </p:txBody>
      </p:sp>
      <p:sp>
        <p:nvSpPr>
          <p:cNvPr id="110" name="Google Shape;110;p1"/>
          <p:cNvSpPr txBox="1"/>
          <p:nvPr>
            <p:ph idx="1" type="subTitle"/>
          </p:nvPr>
        </p:nvSpPr>
        <p:spPr>
          <a:xfrm>
            <a:off x="1100051" y="445562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zh-TW"/>
              <a:t>00857015 黃升鵬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r>
              <a:rPr lang="zh-TW"/>
              <a:t>00857036 楊育斌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0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1" i="1" lang="zh-TW" sz="6480">
                <a:latin typeface="Arial"/>
                <a:ea typeface="Arial"/>
                <a:cs typeface="Arial"/>
                <a:sym typeface="Arial"/>
              </a:rPr>
              <a:t>升級系統</a:t>
            </a:r>
            <a:endParaRPr/>
          </a:p>
        </p:txBody>
      </p:sp>
      <p:sp>
        <p:nvSpPr>
          <p:cNvPr id="198" name="Google Shape;198;p10"/>
          <p:cNvSpPr txBox="1"/>
          <p:nvPr>
            <p:ph idx="1" type="body"/>
          </p:nvPr>
        </p:nvSpPr>
        <p:spPr>
          <a:xfrm>
            <a:off x="415600" y="1831981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52396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 sz="4387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計算規則:</a:t>
            </a:r>
            <a:endParaRPr/>
          </a:p>
          <a:p>
            <a:pPr indent="-177482" lvl="0" marL="180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795"/>
              <a:buFont typeface="Calibri"/>
              <a:buChar char=" "/>
            </a:pPr>
            <a:r>
              <a:rPr lang="zh-TW" sz="2795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CUREXP</a:t>
            </a:r>
            <a:r>
              <a:rPr lang="zh-TW" sz="2795">
                <a:latin typeface="Arial"/>
                <a:ea typeface="Arial"/>
                <a:cs typeface="Arial"/>
                <a:sym typeface="Arial"/>
              </a:rPr>
              <a:t>紀錄當前累積經驗 </a:t>
            </a:r>
            <a:r>
              <a:rPr lang="zh-TW" sz="2795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EXP陣列 </a:t>
            </a:r>
            <a:r>
              <a:rPr lang="zh-TW" sz="2795">
                <a:latin typeface="Arial"/>
                <a:ea typeface="Arial"/>
                <a:cs typeface="Arial"/>
                <a:sym typeface="Arial"/>
              </a:rPr>
              <a:t>紀錄每個角色不同的升級所需經驗值 </a:t>
            </a:r>
            <a:r>
              <a:rPr lang="zh-TW" sz="2795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GROWTH()</a:t>
            </a:r>
            <a:r>
              <a:rPr lang="zh-TW" sz="2795">
                <a:latin typeface="Arial"/>
                <a:ea typeface="Arial"/>
                <a:cs typeface="Arial"/>
                <a:sym typeface="Arial"/>
              </a:rPr>
              <a:t>為每個角色不同的成長函式</a:t>
            </a:r>
            <a:endParaRPr sz="2795">
              <a:latin typeface="Arial"/>
              <a:ea typeface="Arial"/>
              <a:cs typeface="Arial"/>
              <a:sym typeface="Arial"/>
            </a:endParaRPr>
          </a:p>
          <a:p>
            <a:pPr indent="-177482" lvl="0" marL="1800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795"/>
              <a:buFont typeface="Calibri"/>
              <a:buChar char=" "/>
            </a:pPr>
            <a:r>
              <a:rPr lang="zh-TW" sz="2795">
                <a:latin typeface="Arial"/>
                <a:ea typeface="Arial"/>
                <a:cs typeface="Arial"/>
                <a:sym typeface="Arial"/>
              </a:rPr>
              <a:t>紀錄當前點擊的角色 並判斷角色等級是否已滿 經驗藥水數量是否足夠 碎片數及金錢是否夠</a:t>
            </a:r>
            <a:endParaRPr sz="2795">
              <a:latin typeface="Arial"/>
              <a:ea typeface="Arial"/>
              <a:cs typeface="Arial"/>
              <a:sym typeface="Arial"/>
            </a:endParaRPr>
          </a:p>
          <a:p>
            <a:pPr indent="-177482" lvl="0" marL="1800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795"/>
              <a:buFont typeface="Calibri"/>
              <a:buChar char=" "/>
            </a:pPr>
            <a:r>
              <a:rPr lang="zh-TW" sz="2795">
                <a:latin typeface="Arial"/>
                <a:ea typeface="Arial"/>
                <a:cs typeface="Arial"/>
                <a:sym typeface="Arial"/>
              </a:rPr>
              <a:t>增加累積經驗後再判斷是否有升級須執行growth()</a:t>
            </a:r>
            <a:endParaRPr/>
          </a:p>
          <a:p>
            <a:pPr indent="-177482" lvl="0" marL="1800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795"/>
              <a:buFont typeface="Calibri"/>
              <a:buChar char=" "/>
            </a:pPr>
            <a:r>
              <a:rPr lang="zh-TW" sz="2795">
                <a:latin typeface="Arial"/>
                <a:ea typeface="Arial"/>
                <a:cs typeface="Arial"/>
                <a:sym typeface="Arial"/>
              </a:rPr>
              <a:t>當執行完後點離開才將所有資料傳回資料庫 若用非正常手段離開才不會儲存(直接點擊上一頁)</a:t>
            </a:r>
            <a:endParaRPr/>
          </a:p>
          <a:p>
            <a:pPr indent="-342888" lvl="0" marL="609585" rtl="0" algn="l">
              <a:lnSpc>
                <a:spcPct val="7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65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1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1" i="1" lang="zh-TW" sz="5850">
                <a:latin typeface="Arial"/>
                <a:ea typeface="Arial"/>
                <a:cs typeface="Arial"/>
                <a:sym typeface="Arial"/>
              </a:rPr>
              <a:t>升級系統</a:t>
            </a:r>
            <a:endParaRPr/>
          </a:p>
        </p:txBody>
      </p:sp>
      <p:sp>
        <p:nvSpPr>
          <p:cNvPr id="204" name="Google Shape;204;p11"/>
          <p:cNvSpPr txBox="1"/>
          <p:nvPr>
            <p:ph idx="1" type="body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91440" rtl="0" algn="l">
              <a:lnSpc>
                <a:spcPct val="70000"/>
              </a:lnSpc>
              <a:spcBef>
                <a:spcPts val="1200"/>
              </a:spcBef>
              <a:spcAft>
                <a:spcPts val="0"/>
              </a:spcAft>
              <a:buSzPts val="1700"/>
              <a:buFont typeface="Calibri"/>
              <a:buNone/>
            </a:pPr>
            <a:r>
              <a:t/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0" lvl="0" marL="152396" rtl="0" algn="l">
              <a:lnSpc>
                <a:spcPct val="7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</a:pPr>
            <a:r>
              <a:rPr lang="zh-TW" sz="3655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遇到問題:</a:t>
            </a:r>
            <a:endParaRPr/>
          </a:p>
          <a:p>
            <a:pPr indent="-129540" lvl="0" marL="9144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40"/>
              <a:buFont typeface="Calibri"/>
              <a:buChar char=" "/>
            </a:pPr>
            <a:r>
              <a:rPr lang="zh-TW" sz="2040">
                <a:latin typeface="Arial"/>
                <a:ea typeface="Arial"/>
                <a:cs typeface="Arial"/>
                <a:sym typeface="Arial"/>
              </a:rPr>
              <a:t>與關卡及戰鬥不同 由於升級系統有中文敘述(角色名及技能敘述等等) </a:t>
            </a:r>
            <a:endParaRPr sz="2040">
              <a:latin typeface="Arial"/>
              <a:ea typeface="Arial"/>
              <a:cs typeface="Arial"/>
              <a:sym typeface="Arial"/>
            </a:endParaRPr>
          </a:p>
          <a:p>
            <a:pPr indent="-12954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040"/>
              <a:buFont typeface="Calibri"/>
              <a:buChar char=" "/>
            </a:pPr>
            <a:r>
              <a:rPr lang="zh-TW" sz="2040">
                <a:latin typeface="Arial"/>
                <a:ea typeface="Arial"/>
                <a:cs typeface="Arial"/>
                <a:sym typeface="Arial"/>
              </a:rPr>
              <a:t>在一連串嘗試後無法用AJAX來讀取中文字(改編碼也一樣) 所以升級系統的後端處理是獨立出來寫的 (也是為何要多一個資料庫的原因之一) </a:t>
            </a:r>
            <a:endParaRPr sz="2040">
              <a:latin typeface="Arial"/>
              <a:ea typeface="Arial"/>
              <a:cs typeface="Arial"/>
              <a:sym typeface="Arial"/>
            </a:endParaRPr>
          </a:p>
          <a:p>
            <a:pPr indent="-12954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040"/>
              <a:buFont typeface="Calibri"/>
              <a:buChar char=" "/>
            </a:pPr>
            <a:r>
              <a:rPr lang="zh-TW" sz="2040">
                <a:latin typeface="Arial"/>
                <a:ea typeface="Arial"/>
                <a:cs typeface="Arial"/>
                <a:sym typeface="Arial"/>
              </a:rPr>
              <a:t>在php中使用mysql_query(“SET NAMES ‘utf8‘“) 才成功轉換</a:t>
            </a:r>
            <a:endParaRPr sz="2040">
              <a:latin typeface="Arial"/>
              <a:ea typeface="Arial"/>
              <a:cs typeface="Arial"/>
              <a:sym typeface="Arial"/>
            </a:endParaRPr>
          </a:p>
          <a:p>
            <a:pPr indent="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040"/>
              <a:buFont typeface="Calibri"/>
              <a:buNone/>
            </a:pPr>
            <a:r>
              <a:t/>
            </a:r>
            <a:endParaRPr sz="2040">
              <a:latin typeface="Arial"/>
              <a:ea typeface="Arial"/>
              <a:cs typeface="Arial"/>
              <a:sym typeface="Arial"/>
            </a:endParaRPr>
          </a:p>
          <a:p>
            <a:pPr indent="-12954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040"/>
              <a:buFont typeface="Calibri"/>
              <a:buChar char=" "/>
            </a:pPr>
            <a:r>
              <a:rPr lang="zh-TW" sz="2040">
                <a:latin typeface="Arial"/>
                <a:ea typeface="Arial"/>
                <a:cs typeface="Arial"/>
                <a:sym typeface="Arial"/>
              </a:rPr>
              <a:t>原本也有個升級方程式 growth() 用於紀錄每個角色不同的升級屬性(每個角色不同的成長函式)</a:t>
            </a:r>
            <a:endParaRPr/>
          </a:p>
          <a:p>
            <a:pPr indent="-129540" lvl="0" marL="9144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040"/>
              <a:buFont typeface="Calibri"/>
              <a:buChar char=" "/>
            </a:pPr>
            <a:r>
              <a:rPr lang="zh-TW" sz="2040">
                <a:latin typeface="Arial"/>
                <a:ea typeface="Arial"/>
                <a:cs typeface="Arial"/>
                <a:sym typeface="Arial"/>
              </a:rPr>
              <a:t>但為了配合新建資料庫的搬遷 將常數移至其他資料表時會將 growth() 轉為字串導致錯誤 於是暫時將此功能移除</a:t>
            </a:r>
            <a:endParaRPr sz="2040">
              <a:latin typeface="Arial"/>
              <a:ea typeface="Arial"/>
              <a:cs typeface="Arial"/>
              <a:sym typeface="Arial"/>
            </a:endParaRPr>
          </a:p>
          <a:p>
            <a:pPr indent="-342888" lvl="0" marL="609585" rtl="0" algn="l">
              <a:lnSpc>
                <a:spcPct val="7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1" i="1" lang="zh-TW" sz="5310">
                <a:latin typeface="Arial"/>
                <a:ea typeface="Arial"/>
                <a:cs typeface="Arial"/>
                <a:sym typeface="Arial"/>
              </a:rPr>
              <a:t>編成系統</a:t>
            </a:r>
            <a:endParaRPr/>
          </a:p>
        </p:txBody>
      </p:sp>
      <p:sp>
        <p:nvSpPr>
          <p:cNvPr id="210" name="Google Shape;210;p12"/>
          <p:cNvSpPr txBox="1"/>
          <p:nvPr>
            <p:ph idx="1" type="body"/>
          </p:nvPr>
        </p:nvSpPr>
        <p:spPr>
          <a:xfrm>
            <a:off x="415600" y="17094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177800" lvl="0" marL="9144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800"/>
              <a:buFont typeface="Calibri"/>
              <a:buChar char=" "/>
            </a:pPr>
            <a:r>
              <a:rPr lang="zh-TW" sz="2800">
                <a:latin typeface="Arial"/>
                <a:ea typeface="Arial"/>
                <a:cs typeface="Arial"/>
                <a:sym typeface="Arial"/>
              </a:rPr>
              <a:t>編成系統其實並無太大技術難點 唯一問題是我(黃)所編寫的編成系統角色欄可以為”空”(例如能帶八隻角色我只放六隻) 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-177800" lvl="0" marL="91440" rtl="0" algn="l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SzPts val="2800"/>
              <a:buFont typeface="Calibri"/>
              <a:buChar char=" "/>
            </a:pPr>
            <a:r>
              <a:rPr lang="zh-TW" sz="2800">
                <a:latin typeface="Arial"/>
                <a:ea typeface="Arial"/>
                <a:cs typeface="Arial"/>
                <a:sym typeface="Arial"/>
              </a:rPr>
              <a:t>但若將有空的隊伍傳至戰鬥部分會導致bug(角色被固定一定有8隻 欄位也被寫死是固定的 空的那欄會出現undefined)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3"/>
          <p:cNvSpPr txBox="1"/>
          <p:nvPr>
            <p:ph type="title"/>
          </p:nvPr>
        </p:nvSpPr>
        <p:spPr>
          <a:xfrm>
            <a:off x="578900" y="347000"/>
            <a:ext cx="4724800" cy="9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1" i="1" lang="zh-TW" sz="7200">
                <a:latin typeface="Arial"/>
                <a:ea typeface="Arial"/>
                <a:cs typeface="Arial"/>
                <a:sym typeface="Arial"/>
              </a:rPr>
              <a:t>後端系統</a:t>
            </a:r>
            <a:endParaRPr b="1" i="1" sz="7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13"/>
          <p:cNvSpPr txBox="1"/>
          <p:nvPr>
            <p:ph idx="1" type="body"/>
          </p:nvPr>
        </p:nvSpPr>
        <p:spPr>
          <a:xfrm>
            <a:off x="415600" y="1496394"/>
            <a:ext cx="11360800" cy="52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-172720" lvl="0" marL="180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720"/>
              <a:buFont typeface="Calibri"/>
              <a:buChar char=" "/>
            </a:pPr>
            <a:r>
              <a:rPr lang="zh-TW" sz="2720">
                <a:latin typeface="Arial"/>
                <a:ea typeface="Arial"/>
                <a:cs typeface="Arial"/>
                <a:sym typeface="Arial"/>
              </a:rPr>
              <a:t>account_data: 各使用者的 ID帳密、持有數量、當前編隊、通關數 資訊</a:t>
            </a:r>
            <a:endParaRPr sz="2720">
              <a:latin typeface="Arial"/>
              <a:ea typeface="Arial"/>
              <a:cs typeface="Arial"/>
              <a:sym typeface="Arial"/>
            </a:endParaRPr>
          </a:p>
          <a:p>
            <a:pPr indent="-172720" lvl="0" marL="1800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720"/>
              <a:buFont typeface="Calibri"/>
              <a:buChar char=" "/>
            </a:pPr>
            <a:r>
              <a:rPr lang="zh-TW" sz="2720">
                <a:latin typeface="Arial"/>
                <a:ea typeface="Arial"/>
                <a:cs typeface="Arial"/>
                <a:sym typeface="Arial"/>
              </a:rPr>
              <a:t>enemy_value: 敵方角色能力數值</a:t>
            </a:r>
            <a:endParaRPr sz="2720">
              <a:latin typeface="Arial"/>
              <a:ea typeface="Arial"/>
              <a:cs typeface="Arial"/>
              <a:sym typeface="Arial"/>
            </a:endParaRPr>
          </a:p>
          <a:p>
            <a:pPr indent="-172720" lvl="0" marL="1800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720"/>
              <a:buFont typeface="Calibri"/>
              <a:buChar char=" "/>
            </a:pPr>
            <a:r>
              <a:rPr lang="zh-TW" sz="2720">
                <a:latin typeface="Arial"/>
                <a:ea typeface="Arial"/>
                <a:cs typeface="Arial"/>
                <a:sym typeface="Arial"/>
              </a:rPr>
              <a:t>gain_chart: 各關卡戰利品獲得數量</a:t>
            </a:r>
            <a:endParaRPr sz="2720">
              <a:latin typeface="Arial"/>
              <a:ea typeface="Arial"/>
              <a:cs typeface="Arial"/>
              <a:sym typeface="Arial"/>
            </a:endParaRPr>
          </a:p>
          <a:p>
            <a:pPr indent="-172720" lvl="0" marL="1800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720"/>
              <a:buFont typeface="Calibri"/>
              <a:buChar char=" "/>
            </a:pPr>
            <a:r>
              <a:rPr lang="zh-TW" sz="2720">
                <a:latin typeface="Arial"/>
                <a:ea typeface="Arial"/>
                <a:cs typeface="Arial"/>
                <a:sym typeface="Arial"/>
              </a:rPr>
              <a:t>server_link: 伺服器連線資料 當前使用者與當前選擇的關卡</a:t>
            </a:r>
            <a:endParaRPr sz="2720">
              <a:latin typeface="Arial"/>
              <a:ea typeface="Arial"/>
              <a:cs typeface="Arial"/>
              <a:sym typeface="Arial"/>
            </a:endParaRPr>
          </a:p>
          <a:p>
            <a:pPr indent="-172720" lvl="0" marL="1800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720"/>
              <a:buFont typeface="Calibri"/>
              <a:buChar char=" "/>
            </a:pPr>
            <a:r>
              <a:rPr lang="zh-TW" sz="2720">
                <a:latin typeface="Arial"/>
                <a:ea typeface="Arial"/>
                <a:cs typeface="Arial"/>
                <a:sym typeface="Arial"/>
              </a:rPr>
              <a:t>setup_num: 已創辦數量記錄</a:t>
            </a:r>
            <a:endParaRPr sz="2720">
              <a:latin typeface="Arial"/>
              <a:ea typeface="Arial"/>
              <a:cs typeface="Arial"/>
              <a:sym typeface="Arial"/>
            </a:endParaRPr>
          </a:p>
          <a:p>
            <a:pPr indent="-172720" lvl="0" marL="1800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720"/>
              <a:buFont typeface="Calibri"/>
              <a:buChar char=" "/>
            </a:pPr>
            <a:r>
              <a:rPr lang="zh-TW" sz="2720">
                <a:latin typeface="Arial"/>
                <a:ea typeface="Arial"/>
                <a:cs typeface="Arial"/>
                <a:sym typeface="Arial"/>
              </a:rPr>
              <a:t>stage_arrangement: 各關卡出兵腳本安排</a:t>
            </a:r>
            <a:endParaRPr sz="2720">
              <a:latin typeface="Arial"/>
              <a:ea typeface="Arial"/>
              <a:cs typeface="Arial"/>
              <a:sym typeface="Arial"/>
            </a:endParaRPr>
          </a:p>
          <a:p>
            <a:pPr indent="-172720" lvl="0" marL="1800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720"/>
              <a:buFont typeface="Calibri"/>
              <a:buChar char=" "/>
            </a:pPr>
            <a:r>
              <a:rPr lang="zh-TW" sz="2720">
                <a:latin typeface="Arial"/>
                <a:ea typeface="Arial"/>
                <a:cs typeface="Arial"/>
                <a:sym typeface="Arial"/>
              </a:rPr>
              <a:t>userX: 各使用者當前的角色能力數值 (user0與1未經初始 故此兩帳號不可使用)</a:t>
            </a:r>
            <a:endParaRPr sz="2720">
              <a:latin typeface="Arial"/>
              <a:ea typeface="Arial"/>
              <a:cs typeface="Arial"/>
              <a:sym typeface="Arial"/>
            </a:endParaRPr>
          </a:p>
          <a:p>
            <a:pPr indent="-172720" lvl="0" marL="180000" rtl="0" algn="l">
              <a:lnSpc>
                <a:spcPct val="90000"/>
              </a:lnSpc>
              <a:spcBef>
                <a:spcPts val="1400"/>
              </a:spcBef>
              <a:spcAft>
                <a:spcPts val="200"/>
              </a:spcAft>
              <a:buSzPts val="2720"/>
              <a:buFont typeface="Calibri"/>
              <a:buChar char=" "/>
            </a:pPr>
            <a:r>
              <a:rPr lang="zh-TW" sz="2720">
                <a:latin typeface="Arial"/>
                <a:ea typeface="Arial"/>
                <a:cs typeface="Arial"/>
                <a:sym typeface="Arial"/>
              </a:rPr>
              <a:t>user_initial: 創建新帳號時的userX資料表的初始設定值</a:t>
            </a:r>
            <a:endParaRPr sz="272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13"/>
          <p:cNvSpPr txBox="1"/>
          <p:nvPr/>
        </p:nvSpPr>
        <p:spPr>
          <a:xfrm>
            <a:off x="7222133" y="505800"/>
            <a:ext cx="4237600" cy="779725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34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Game_Database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4"/>
          <p:cNvSpPr txBox="1"/>
          <p:nvPr>
            <p:ph type="title"/>
          </p:nvPr>
        </p:nvSpPr>
        <p:spPr>
          <a:xfrm>
            <a:off x="578900" y="347000"/>
            <a:ext cx="4724800" cy="9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1" i="1" lang="zh-TW" sz="7200">
                <a:latin typeface="Arial"/>
                <a:ea typeface="Arial"/>
                <a:cs typeface="Arial"/>
                <a:sym typeface="Arial"/>
              </a:rPr>
              <a:t>關卡系統</a:t>
            </a:r>
            <a:endParaRPr b="1" i="1" sz="7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14"/>
          <p:cNvSpPr txBox="1"/>
          <p:nvPr>
            <p:ph idx="1" type="body"/>
          </p:nvPr>
        </p:nvSpPr>
        <p:spPr>
          <a:xfrm>
            <a:off x="415600" y="1755100"/>
            <a:ext cx="11360800" cy="48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 sz="32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主修關卡:</a:t>
            </a:r>
            <a:endParaRPr sz="32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7800" lvl="0" marL="9144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800"/>
              <a:buFont typeface="Calibri"/>
              <a:buChar char=" "/>
            </a:pPr>
            <a:r>
              <a:rPr lang="zh-TW" sz="2800">
                <a:latin typeface="Arial"/>
                <a:ea typeface="Arial"/>
                <a:cs typeface="Arial"/>
                <a:sym typeface="Arial"/>
              </a:rPr>
              <a:t>有四個科目，分別擁有數關，難度會隨著提升，需破完前面關卡才能解鎖 可獲得金幣與經驗瓶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</a:pPr>
            <a:r>
              <a:rPr lang="zh-TW" sz="32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角色關卡:</a:t>
            </a:r>
            <a:endParaRPr sz="32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7800" lvl="0" marL="91440" rtl="0" algn="l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SzPts val="2800"/>
              <a:buFont typeface="Calibri"/>
              <a:buChar char=" "/>
            </a:pPr>
            <a:r>
              <a:rPr lang="zh-TW" sz="2800">
                <a:latin typeface="Arial"/>
                <a:ea typeface="Arial"/>
                <a:cs typeface="Arial"/>
                <a:sym typeface="Arial"/>
              </a:rPr>
              <a:t>有八個角色，分別擁有4個難度可獲得金幣、經驗瓶與該角色碎片初次通過任一關可獲得該角色</a:t>
            </a:r>
            <a:endParaRPr sz="2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14"/>
          <p:cNvSpPr txBox="1"/>
          <p:nvPr/>
        </p:nvSpPr>
        <p:spPr>
          <a:xfrm>
            <a:off x="7222133" y="505801"/>
            <a:ext cx="4237600" cy="492402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/>
          <p:nvPr>
            <p:ph type="title"/>
          </p:nvPr>
        </p:nvSpPr>
        <p:spPr>
          <a:xfrm>
            <a:off x="578900" y="347000"/>
            <a:ext cx="4724800" cy="9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1" i="1" lang="zh-TW" sz="7200">
                <a:latin typeface="Arial"/>
                <a:ea typeface="Arial"/>
                <a:cs typeface="Arial"/>
                <a:sym typeface="Arial"/>
              </a:rPr>
              <a:t>戰鬥系統</a:t>
            </a:r>
            <a:endParaRPr b="1" i="1" sz="7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15"/>
          <p:cNvSpPr txBox="1"/>
          <p:nvPr>
            <p:ph idx="1" type="body"/>
          </p:nvPr>
        </p:nvSpPr>
        <p:spPr>
          <a:xfrm>
            <a:off x="415600" y="1653200"/>
            <a:ext cx="11360800" cy="52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SzPts val="3200"/>
              <a:buNone/>
            </a:pPr>
            <a:r>
              <a:rPr lang="zh-TW" sz="32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角色能力:  </a:t>
            </a:r>
            <a:r>
              <a:rPr lang="zh-TW" sz="2800">
                <a:latin typeface="Arial"/>
                <a:ea typeface="Arial"/>
                <a:cs typeface="Arial"/>
                <a:sym typeface="Arial"/>
              </a:rPr>
              <a:t>生命、攻擊、攻速、防禦、射程、擊退數、各技能數值...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</a:pPr>
            <a:r>
              <a:rPr lang="zh-TW" sz="32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遊戲操作:</a:t>
            </a:r>
            <a:endParaRPr sz="32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</a:pPr>
            <a:r>
              <a:rPr lang="zh-TW" sz="2800">
                <a:latin typeface="Arial"/>
                <a:ea typeface="Arial"/>
                <a:cs typeface="Arial"/>
                <a:sym typeface="Arial"/>
              </a:rPr>
              <a:t>1.金幣會隨時間增加並在以下使用，點擊左下角升級可加速獲得	金幣</a:t>
            </a:r>
            <a:r>
              <a:rPr lang="zh-TW" sz="2800">
                <a:latin typeface="Arial"/>
                <a:ea typeface="Arial"/>
                <a:cs typeface="Arial"/>
                <a:sym typeface="Arial"/>
              </a:rPr>
              <a:t>，點擊其他角色欄則出兵該角色，當亮起時為可指派，暗下	時為金錢不夠或正在冷卻中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</a:pPr>
            <a:r>
              <a:rPr lang="zh-TW" sz="2800">
                <a:latin typeface="Arial"/>
                <a:ea typeface="Arial"/>
                <a:cs typeface="Arial"/>
                <a:sym typeface="Arial"/>
              </a:rPr>
              <a:t>2.點擊上方跳出的技能紐即使用技能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</a:pPr>
            <a:r>
              <a:rPr lang="zh-TW" sz="2800">
                <a:latin typeface="Arial"/>
                <a:ea typeface="Arial"/>
                <a:cs typeface="Arial"/>
                <a:sym typeface="Arial"/>
              </a:rPr>
              <a:t>3.點擊右上角暫停 而後可選擇離開或返回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</a:pPr>
            <a:r>
              <a:rPr lang="zh-TW" sz="32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計算規則: </a:t>
            </a:r>
            <a:r>
              <a:rPr lang="zh-TW" sz="2800">
                <a:latin typeface="Arial"/>
                <a:ea typeface="Arial"/>
                <a:cs typeface="Arial"/>
                <a:sym typeface="Arial"/>
              </a:rPr>
              <a:t>(成員:指隊伍中的哪個角色，單位:指場上的哪一隻)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</a:pPr>
            <a:r>
              <a:rPr lang="zh-TW" sz="2800">
                <a:latin typeface="Arial"/>
                <a:ea typeface="Arial"/>
                <a:cs typeface="Arial"/>
                <a:sym typeface="Arial"/>
              </a:rPr>
              <a:t>1.擊倒boss獲勝，反之主塔被擊倒則戰敗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70000"/>
              </a:lnSpc>
              <a:spcBef>
                <a:spcPts val="800"/>
              </a:spcBef>
              <a:spcAft>
                <a:spcPts val="200"/>
              </a:spcAft>
              <a:buSzPts val="2800"/>
              <a:buNone/>
            </a:pPr>
            <a:r>
              <a:rPr lang="zh-TW" sz="2800">
                <a:latin typeface="Arial"/>
                <a:ea typeface="Arial"/>
                <a:cs typeface="Arial"/>
                <a:sym typeface="Arial"/>
              </a:rPr>
              <a:t>2.各單位持續前進直到目標進入射程內時停止並攻擊</a:t>
            </a:r>
            <a:endParaRPr sz="2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15"/>
          <p:cNvSpPr txBox="1"/>
          <p:nvPr/>
        </p:nvSpPr>
        <p:spPr>
          <a:xfrm>
            <a:off x="7222133" y="505801"/>
            <a:ext cx="4237600" cy="492402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/>
          <p:nvPr>
            <p:ph type="title"/>
          </p:nvPr>
        </p:nvSpPr>
        <p:spPr>
          <a:xfrm>
            <a:off x="578900" y="347000"/>
            <a:ext cx="4724800" cy="9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1" i="1" lang="zh-TW" sz="7200">
                <a:latin typeface="Arial"/>
                <a:ea typeface="Arial"/>
                <a:cs typeface="Arial"/>
                <a:sym typeface="Arial"/>
              </a:rPr>
              <a:t>戰鬥系統</a:t>
            </a:r>
            <a:endParaRPr b="1" i="1" sz="7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16"/>
          <p:cNvSpPr txBox="1"/>
          <p:nvPr/>
        </p:nvSpPr>
        <p:spPr>
          <a:xfrm>
            <a:off x="7365000" y="505800"/>
            <a:ext cx="4237600" cy="779725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34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續</a:t>
            </a:r>
            <a:endParaRPr b="0" i="0" sz="346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16"/>
          <p:cNvSpPr txBox="1"/>
          <p:nvPr>
            <p:ph idx="1" type="body"/>
          </p:nvPr>
        </p:nvSpPr>
        <p:spPr>
          <a:xfrm>
            <a:off x="415600" y="1558166"/>
            <a:ext cx="11360800" cy="54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-157480" lvl="0" marL="9144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80"/>
              <a:buFont typeface="Calibri"/>
              <a:buChar char=" "/>
            </a:pPr>
            <a:r>
              <a:rPr lang="zh-TW" sz="2480">
                <a:latin typeface="Arial"/>
                <a:ea typeface="Arial"/>
                <a:cs typeface="Arial"/>
                <a:sym typeface="Arial"/>
              </a:rPr>
              <a:t>3.雙方當前站最前面的單位成為被攻擊的目標</a:t>
            </a:r>
            <a:endParaRPr sz="2480">
              <a:latin typeface="Arial"/>
              <a:ea typeface="Arial"/>
              <a:cs typeface="Arial"/>
              <a:sym typeface="Arial"/>
            </a:endParaRPr>
          </a:p>
          <a:p>
            <a:pPr indent="-157480" lvl="0" marL="9144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80"/>
              <a:buFont typeface="Calibri"/>
              <a:buChar char=" "/>
            </a:pPr>
            <a:r>
              <a:rPr lang="zh-TW" sz="2480">
                <a:latin typeface="Arial"/>
                <a:ea typeface="Arial"/>
                <a:cs typeface="Arial"/>
                <a:sym typeface="Arial"/>
              </a:rPr>
              <a:t>4.當沒有單位走出塔外時則塔(或Boss)成為被攻擊目標</a:t>
            </a:r>
            <a:endParaRPr sz="2480">
              <a:latin typeface="Arial"/>
              <a:ea typeface="Arial"/>
              <a:cs typeface="Arial"/>
              <a:sym typeface="Arial"/>
            </a:endParaRPr>
          </a:p>
          <a:p>
            <a:pPr indent="-157480" lvl="0" marL="9144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80"/>
              <a:buFont typeface="Calibri"/>
              <a:buChar char=" "/>
            </a:pPr>
            <a:r>
              <a:rPr lang="zh-TW" sz="2480">
                <a:latin typeface="Arial"/>
                <a:ea typeface="Arial"/>
                <a:cs typeface="Arial"/>
                <a:sym typeface="Arial"/>
              </a:rPr>
              <a:t>5.單次造成傷害=攻擊-防禦 (粗略)</a:t>
            </a:r>
            <a:endParaRPr sz="2480">
              <a:latin typeface="Arial"/>
              <a:ea typeface="Arial"/>
              <a:cs typeface="Arial"/>
              <a:sym typeface="Arial"/>
            </a:endParaRPr>
          </a:p>
          <a:p>
            <a:pPr indent="-157480" lvl="0" marL="9144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80"/>
              <a:buFont typeface="Calibri"/>
              <a:buChar char=" "/>
            </a:pPr>
            <a:r>
              <a:rPr lang="zh-TW" sz="2480">
                <a:latin typeface="Arial"/>
                <a:ea typeface="Arial"/>
                <a:cs typeface="Arial"/>
                <a:sym typeface="Arial"/>
              </a:rPr>
              <a:t>6.當生命低於一值(視擊退數分段)則被擊退</a:t>
            </a:r>
            <a:endParaRPr sz="2480">
              <a:latin typeface="Arial"/>
              <a:ea typeface="Arial"/>
              <a:cs typeface="Arial"/>
              <a:sym typeface="Arial"/>
            </a:endParaRPr>
          </a:p>
          <a:p>
            <a:pPr indent="-157480" lvl="0" marL="9144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80"/>
              <a:buFont typeface="Calibri"/>
              <a:buChar char=" "/>
            </a:pPr>
            <a:r>
              <a:rPr lang="zh-TW" sz="2480">
                <a:latin typeface="Arial"/>
                <a:ea typeface="Arial"/>
                <a:cs typeface="Arial"/>
                <a:sym typeface="Arial"/>
              </a:rPr>
              <a:t>7.敵方出兵為固定循環，而強度會隨時間進化 (每30秒)</a:t>
            </a:r>
            <a:endParaRPr sz="2480">
              <a:latin typeface="Arial"/>
              <a:ea typeface="Arial"/>
              <a:cs typeface="Arial"/>
              <a:sym typeface="Arial"/>
            </a:endParaRPr>
          </a:p>
          <a:p>
            <a:pPr indent="-157480" lvl="0" marL="9144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80"/>
              <a:buFont typeface="Calibri"/>
              <a:buChar char=" "/>
            </a:pPr>
            <a:r>
              <a:rPr lang="zh-TW" sz="2480">
                <a:latin typeface="Arial"/>
                <a:ea typeface="Arial"/>
                <a:cs typeface="Arial"/>
                <a:sym typeface="Arial"/>
              </a:rPr>
              <a:t>8.每個角色有各自的技能冷卻條件，且每個單位獨立冷卻及使用技能</a:t>
            </a:r>
            <a:endParaRPr sz="2480">
              <a:latin typeface="Arial"/>
              <a:ea typeface="Arial"/>
              <a:cs typeface="Arial"/>
              <a:sym typeface="Arial"/>
            </a:endParaRPr>
          </a:p>
          <a:p>
            <a:pPr indent="-157480" lvl="0" marL="9144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80"/>
              <a:buFont typeface="Calibri"/>
              <a:buChar char=" "/>
            </a:pPr>
            <a:r>
              <a:rPr lang="zh-TW" sz="2480">
                <a:latin typeface="Arial"/>
                <a:ea typeface="Arial"/>
                <a:cs typeface="Arial"/>
                <a:sym typeface="Arial"/>
              </a:rPr>
              <a:t>9.技能可同時使用，但所屬同個成員的單位不可同時使用技能 (技能紐會暗下)</a:t>
            </a:r>
            <a:endParaRPr sz="2480">
              <a:latin typeface="Arial"/>
              <a:ea typeface="Arial"/>
              <a:cs typeface="Arial"/>
              <a:sym typeface="Arial"/>
            </a:endParaRPr>
          </a:p>
          <a:p>
            <a:pPr indent="-157480" lvl="0" marL="9144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80"/>
              <a:buFont typeface="Calibri"/>
              <a:buChar char=" "/>
            </a:pPr>
            <a:r>
              <a:rPr lang="zh-TW" sz="2480">
                <a:latin typeface="Arial"/>
                <a:ea typeface="Arial"/>
                <a:cs typeface="Arial"/>
                <a:sym typeface="Arial"/>
              </a:rPr>
              <a:t>10.技能為一段狀態期間，期間過後回復普通狀態 (或倒下)</a:t>
            </a:r>
            <a:endParaRPr sz="2480">
              <a:latin typeface="Arial"/>
              <a:ea typeface="Arial"/>
              <a:cs typeface="Arial"/>
              <a:sym typeface="Arial"/>
            </a:endParaRPr>
          </a:p>
          <a:p>
            <a:pPr indent="-157480" lvl="0" marL="91440" rtl="0" algn="l">
              <a:lnSpc>
                <a:spcPct val="90000"/>
              </a:lnSpc>
              <a:spcBef>
                <a:spcPts val="1400"/>
              </a:spcBef>
              <a:spcAft>
                <a:spcPts val="200"/>
              </a:spcAft>
              <a:buSzPts val="2480"/>
              <a:buFont typeface="Calibri"/>
              <a:buChar char=" "/>
            </a:pPr>
            <a:r>
              <a:rPr lang="zh-TW" sz="2480">
                <a:latin typeface="Arial"/>
                <a:ea typeface="Arial"/>
                <a:cs typeface="Arial"/>
                <a:sym typeface="Arial"/>
              </a:rPr>
              <a:t>11.技能畫面覆蓋時所有計算與動作皆會暫停 (包含其他技能畫面)</a:t>
            </a:r>
            <a:endParaRPr sz="248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7"/>
          <p:cNvSpPr txBox="1"/>
          <p:nvPr>
            <p:ph type="title"/>
          </p:nvPr>
        </p:nvSpPr>
        <p:spPr>
          <a:xfrm>
            <a:off x="578900" y="347000"/>
            <a:ext cx="4724800" cy="9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1" i="1" lang="zh-TW" sz="7200">
                <a:latin typeface="Arial"/>
                <a:ea typeface="Arial"/>
                <a:cs typeface="Arial"/>
                <a:sym typeface="Arial"/>
              </a:rPr>
              <a:t>戰鬥系統</a:t>
            </a:r>
            <a:endParaRPr b="1" i="1" sz="7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17"/>
          <p:cNvSpPr txBox="1"/>
          <p:nvPr/>
        </p:nvSpPr>
        <p:spPr>
          <a:xfrm>
            <a:off x="7365000" y="505800"/>
            <a:ext cx="4237600" cy="779725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34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技能展示</a:t>
            </a:r>
            <a:endParaRPr b="0" i="0" sz="346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17"/>
          <p:cNvSpPr txBox="1"/>
          <p:nvPr>
            <p:ph idx="1" type="body"/>
          </p:nvPr>
        </p:nvSpPr>
        <p:spPr>
          <a:xfrm>
            <a:off x="252300" y="1632850"/>
            <a:ext cx="11072400" cy="48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-164465" lvl="0" marL="9144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590"/>
              <a:buFont typeface="Calibri"/>
              <a:buChar char=" "/>
            </a:pPr>
            <a:r>
              <a:rPr lang="zh-TW" sz="2590">
                <a:latin typeface="Arial"/>
                <a:ea typeface="Arial"/>
                <a:cs typeface="Arial"/>
                <a:sym typeface="Arial"/>
              </a:rPr>
              <a:t>技能施放期間也有不同階段，例如一些角色需要詠唱，一些會有最後一擊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590"/>
              <a:buNone/>
            </a:pPr>
            <a:r>
              <a:t/>
            </a:r>
            <a:endParaRPr sz="2590">
              <a:latin typeface="Arial"/>
              <a:ea typeface="Arial"/>
              <a:cs typeface="Arial"/>
              <a:sym typeface="Arial"/>
            </a:endParaRPr>
          </a:p>
          <a:p>
            <a:pPr indent="-164465" lvl="0" marL="9144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590"/>
              <a:buFont typeface="Calibri"/>
              <a:buChar char=" "/>
            </a:pPr>
            <a:r>
              <a:rPr lang="zh-TW" sz="2590">
                <a:latin typeface="Arial"/>
                <a:ea typeface="Arial"/>
                <a:cs typeface="Arial"/>
                <a:sym typeface="Arial"/>
              </a:rPr>
              <a:t>技能效果敘述都寫在角色升星頁面哦</a:t>
            </a:r>
            <a:endParaRPr sz="2590">
              <a:latin typeface="Arial"/>
              <a:ea typeface="Arial"/>
              <a:cs typeface="Arial"/>
              <a:sym typeface="Arial"/>
            </a:endParaRPr>
          </a:p>
          <a:p>
            <a:pPr indent="-164465" lvl="0" marL="9144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590"/>
              <a:buFont typeface="Calibri"/>
              <a:buChar char=" "/>
            </a:pPr>
            <a:r>
              <a:rPr lang="zh-TW" sz="2590">
                <a:latin typeface="Arial"/>
                <a:ea typeface="Arial"/>
                <a:cs typeface="Arial"/>
                <a:sym typeface="Arial"/>
              </a:rPr>
              <a:t>此為展示目的用，無法完全感受BUFF</a:t>
            </a:r>
            <a:endParaRPr sz="2590">
              <a:latin typeface="Arial"/>
              <a:ea typeface="Arial"/>
              <a:cs typeface="Arial"/>
              <a:sym typeface="Arial"/>
            </a:endParaRPr>
          </a:p>
          <a:p>
            <a:pPr indent="-164465" lvl="0" marL="9144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590"/>
              <a:buFont typeface="Calibri"/>
              <a:buChar char=" "/>
            </a:pPr>
            <a:r>
              <a:rPr lang="zh-TW" sz="2590">
                <a:latin typeface="Arial"/>
                <a:ea typeface="Arial"/>
                <a:cs typeface="Arial"/>
                <a:sym typeface="Arial"/>
              </a:rPr>
              <a:t>可以到allstar帳號試玩有實際數值的</a:t>
            </a:r>
            <a:endParaRPr sz="2590">
              <a:latin typeface="Arial"/>
              <a:ea typeface="Arial"/>
              <a:cs typeface="Arial"/>
              <a:sym typeface="Arial"/>
            </a:endParaRPr>
          </a:p>
          <a:p>
            <a:pPr indent="-164465" lvl="0" marL="9144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590"/>
              <a:buFont typeface="Calibri"/>
              <a:buChar char=" "/>
            </a:pPr>
            <a:r>
              <a:rPr lang="zh-TW" sz="2590">
                <a:latin typeface="Arial"/>
                <a:ea typeface="Arial"/>
                <a:cs typeface="Arial"/>
                <a:sym typeface="Arial"/>
              </a:rPr>
              <a:t>技能與戰鬥平衡，記得編隊要放小兵</a:t>
            </a:r>
            <a:endParaRPr sz="2590">
              <a:latin typeface="Arial"/>
              <a:ea typeface="Arial"/>
              <a:cs typeface="Arial"/>
              <a:sym typeface="Arial"/>
            </a:endParaRPr>
          </a:p>
          <a:p>
            <a:pPr indent="-164465" lvl="0" marL="9144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590"/>
              <a:buFont typeface="Calibri"/>
              <a:buChar char=" "/>
            </a:pPr>
            <a:r>
              <a:rPr lang="zh-TW" sz="2590">
                <a:latin typeface="Arial"/>
                <a:ea typeface="Arial"/>
                <a:cs typeface="Arial"/>
                <a:sym typeface="Arial"/>
              </a:rPr>
              <a:t>(非人物)成員以應付前期</a:t>
            </a:r>
            <a:endParaRPr sz="2590">
              <a:latin typeface="Arial"/>
              <a:ea typeface="Arial"/>
              <a:cs typeface="Arial"/>
              <a:sym typeface="Arial"/>
            </a:endParaRPr>
          </a:p>
          <a:p>
            <a:pPr indent="0" lvl="0" marL="9144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590"/>
              <a:buFont typeface="Calibri"/>
              <a:buNone/>
            </a:pPr>
            <a:r>
              <a:t/>
            </a:r>
            <a:endParaRPr sz="2590">
              <a:latin typeface="Arial"/>
              <a:ea typeface="Arial"/>
              <a:cs typeface="Arial"/>
              <a:sym typeface="Arial"/>
            </a:endParaRPr>
          </a:p>
          <a:p>
            <a:pPr indent="-164465" lvl="0" marL="9144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590"/>
              <a:buFont typeface="Calibri"/>
              <a:buChar char=" "/>
            </a:pPr>
            <a:r>
              <a:rPr lang="zh-TW" sz="2590">
                <a:latin typeface="Arial"/>
                <a:ea typeface="Arial"/>
                <a:cs typeface="Arial"/>
                <a:sym typeface="Arial"/>
              </a:rPr>
              <a:t>技能敘述補充: [躲後]意為不會移動且沒有動作的詠唱階段</a:t>
            </a:r>
            <a:endParaRPr sz="259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6" name="Google Shape;246;p17" title="[永遠的延畢之都] 特殊帳號-全技能展示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5450" y="23573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8"/>
          <p:cNvSpPr txBox="1"/>
          <p:nvPr>
            <p:ph type="title"/>
          </p:nvPr>
        </p:nvSpPr>
        <p:spPr>
          <a:xfrm>
            <a:off x="589400" y="334700"/>
            <a:ext cx="4724800" cy="9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1" i="1" lang="zh-TW" sz="6600">
                <a:latin typeface="Arial"/>
                <a:ea typeface="Arial"/>
                <a:cs typeface="Arial"/>
                <a:sym typeface="Arial"/>
              </a:rPr>
              <a:t>戰鬥系統</a:t>
            </a:r>
            <a:endParaRPr b="1" i="1" sz="6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18"/>
          <p:cNvSpPr txBox="1"/>
          <p:nvPr/>
        </p:nvSpPr>
        <p:spPr>
          <a:xfrm>
            <a:off x="7365000" y="505800"/>
            <a:ext cx="4237600" cy="779725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34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程式大致架構</a:t>
            </a:r>
            <a:endParaRPr b="0" i="0" sz="346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18"/>
          <p:cNvSpPr txBox="1"/>
          <p:nvPr>
            <p:ph idx="1" type="body"/>
          </p:nvPr>
        </p:nvSpPr>
        <p:spPr>
          <a:xfrm>
            <a:off x="364125" y="1734600"/>
            <a:ext cx="11634000" cy="51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-158750" lvl="0" marL="9144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SzPts val="2500"/>
              <a:buFont typeface="Calibri"/>
              <a:buChar char=" "/>
            </a:pPr>
            <a:r>
              <a:rPr lang="zh-TW" sz="2500">
                <a:latin typeface="Arial"/>
                <a:ea typeface="Arial"/>
                <a:cs typeface="Arial"/>
                <a:sym typeface="Arial"/>
              </a:rPr>
              <a:t>前置初始: 取得後端資料、影像預載、定位固定的圖片</a:t>
            </a:r>
            <a:endParaRPr sz="2500">
              <a:latin typeface="Arial"/>
              <a:ea typeface="Arial"/>
              <a:cs typeface="Arial"/>
              <a:sym typeface="Arial"/>
            </a:endParaRPr>
          </a:p>
          <a:p>
            <a:pPr indent="-158750" lvl="0" marL="9144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SzPts val="2500"/>
              <a:buFont typeface="Calibri"/>
              <a:buChar char=" "/>
            </a:pPr>
            <a:r>
              <a:rPr lang="zh-TW" sz="2500">
                <a:latin typeface="Arial"/>
                <a:ea typeface="Arial"/>
                <a:cs typeface="Arial"/>
                <a:sym typeface="Arial"/>
              </a:rPr>
              <a:t>執行clock循環: display、assign_unit、calculate、update、video_controll 依序為</a:t>
            </a:r>
            <a:endParaRPr sz="2500"/>
          </a:p>
          <a:p>
            <a:pPr indent="-158750" lvl="1" marL="701025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SzPts val="2500"/>
              <a:buFont typeface="Calibri"/>
              <a:buChar char=" "/>
            </a:pPr>
            <a:r>
              <a:rPr lang="zh-TW" sz="2500">
                <a:latin typeface="Arial"/>
                <a:ea typeface="Arial"/>
                <a:cs typeface="Arial"/>
                <a:sym typeface="Arial"/>
              </a:rPr>
              <a:t>處理有關圖片的呈現</a:t>
            </a:r>
            <a:endParaRPr sz="2500">
              <a:latin typeface="Arial"/>
              <a:ea typeface="Arial"/>
              <a:cs typeface="Arial"/>
              <a:sym typeface="Arial"/>
            </a:endParaRPr>
          </a:p>
          <a:p>
            <a:pPr indent="-158750" lvl="1" marL="701025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SzPts val="2500"/>
              <a:buFont typeface="Calibri"/>
              <a:buChar char=" "/>
            </a:pPr>
            <a:r>
              <a:rPr lang="zh-TW" sz="2500">
                <a:latin typeface="Arial"/>
                <a:ea typeface="Arial"/>
                <a:cs typeface="Arial"/>
                <a:sym typeface="Arial"/>
              </a:rPr>
              <a:t>處理敵方單位指派時機與雙方單位指派時的初始化</a:t>
            </a:r>
            <a:endParaRPr sz="2500">
              <a:latin typeface="Arial"/>
              <a:ea typeface="Arial"/>
              <a:cs typeface="Arial"/>
              <a:sym typeface="Arial"/>
            </a:endParaRPr>
          </a:p>
          <a:p>
            <a:pPr indent="-158750" lvl="1" marL="701025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SzPts val="2500"/>
              <a:buFont typeface="Calibri"/>
              <a:buChar char=" "/>
            </a:pPr>
            <a:r>
              <a:rPr lang="zh-TW" sz="2500">
                <a:latin typeface="Arial"/>
                <a:ea typeface="Arial"/>
                <a:cs typeface="Arial"/>
                <a:sym typeface="Arial"/>
              </a:rPr>
              <a:t>處理所有計算工作，有以下外包函式</a:t>
            </a:r>
            <a:endParaRPr sz="2500">
              <a:latin typeface="Arial"/>
              <a:ea typeface="Arial"/>
              <a:cs typeface="Arial"/>
              <a:sym typeface="Arial"/>
            </a:endParaRPr>
          </a:p>
          <a:p>
            <a:pPr indent="-161289" lvl="2" marL="1310609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SzPts val="2500"/>
              <a:buFont typeface="Calibri"/>
              <a:buChar char=" "/>
            </a:pPr>
            <a:r>
              <a:rPr lang="zh-TW" sz="2500">
                <a:latin typeface="Arial"/>
                <a:ea typeface="Arial"/>
                <a:cs typeface="Arial"/>
                <a:sym typeface="Arial"/>
              </a:rPr>
              <a:t>dead_knock_down: 處理單位死亡後事</a:t>
            </a:r>
            <a:endParaRPr sz="2500">
              <a:latin typeface="Arial"/>
              <a:ea typeface="Arial"/>
              <a:cs typeface="Arial"/>
              <a:sym typeface="Arial"/>
            </a:endParaRPr>
          </a:p>
          <a:p>
            <a:pPr indent="-161289" lvl="2" marL="1310609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SzPts val="2500"/>
              <a:buFont typeface="Calibri"/>
              <a:buChar char=" "/>
            </a:pPr>
            <a:r>
              <a:rPr lang="zh-TW" sz="2500">
                <a:latin typeface="Arial"/>
                <a:ea typeface="Arial"/>
                <a:cs typeface="Arial"/>
                <a:sym typeface="Arial"/>
              </a:rPr>
              <a:t>SCD_checkpoint: 處理冷卻與技能鈕</a:t>
            </a:r>
            <a:endParaRPr sz="2500">
              <a:latin typeface="Arial"/>
              <a:ea typeface="Arial"/>
              <a:cs typeface="Arial"/>
              <a:sym typeface="Arial"/>
            </a:endParaRPr>
          </a:p>
          <a:p>
            <a:pPr indent="-161289" lvl="2" marL="1310609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SzPts val="2500"/>
              <a:buFont typeface="Calibri"/>
              <a:buChar char=" "/>
            </a:pPr>
            <a:r>
              <a:rPr lang="zh-TW" sz="2500">
                <a:latin typeface="Arial"/>
                <a:ea typeface="Arial"/>
                <a:cs typeface="Arial"/>
                <a:sym typeface="Arial"/>
              </a:rPr>
              <a:t>skill_casting: 處理單位在技能施放狀態時的計算與影片效果處理</a:t>
            </a:r>
            <a:endParaRPr sz="2500">
              <a:latin typeface="Arial"/>
              <a:ea typeface="Arial"/>
              <a:cs typeface="Arial"/>
              <a:sym typeface="Arial"/>
            </a:endParaRPr>
          </a:p>
          <a:p>
            <a:pPr indent="-158750" lvl="1" marL="701025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SzPts val="2500"/>
              <a:buFont typeface="Calibri"/>
              <a:buChar char=" "/>
            </a:pPr>
            <a:r>
              <a:rPr lang="zh-TW" sz="2500">
                <a:latin typeface="Arial"/>
                <a:ea typeface="Arial"/>
                <a:cs typeface="Arial"/>
                <a:sym typeface="Arial"/>
              </a:rPr>
              <a:t>更新計算完的暫存結果與單位的狀態變化處理</a:t>
            </a:r>
            <a:endParaRPr sz="2500">
              <a:latin typeface="Arial"/>
              <a:ea typeface="Arial"/>
              <a:cs typeface="Arial"/>
              <a:sym typeface="Arial"/>
            </a:endParaRPr>
          </a:p>
          <a:p>
            <a:pPr indent="-158750" lvl="1" marL="701025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SzPts val="2500"/>
              <a:buFont typeface="Calibri"/>
              <a:buChar char=" "/>
            </a:pPr>
            <a:r>
              <a:rPr lang="zh-TW" sz="2500">
                <a:latin typeface="Arial"/>
                <a:ea typeface="Arial"/>
                <a:cs typeface="Arial"/>
                <a:sym typeface="Arial"/>
              </a:rPr>
              <a:t>影片覆蓋時將其他影片暫停 沒啥</a:t>
            </a:r>
            <a:endParaRPr sz="2500">
              <a:latin typeface="Arial"/>
              <a:ea typeface="Arial"/>
              <a:cs typeface="Arial"/>
              <a:sym typeface="Arial"/>
            </a:endParaRPr>
          </a:p>
          <a:p>
            <a:pPr indent="-158750" lvl="0" marL="9144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SzPts val="2500"/>
              <a:buFont typeface="Calibri"/>
              <a:buChar char=" "/>
            </a:pPr>
            <a:r>
              <a:rPr lang="zh-TW" sz="2500">
                <a:latin typeface="Arial"/>
                <a:ea typeface="Arial"/>
                <a:cs typeface="Arial"/>
                <a:sym typeface="Arial"/>
              </a:rPr>
              <a:t>遊戲結束處理與後端資料上傳</a:t>
            </a:r>
            <a:endParaRPr sz="2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9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7200"/>
              <a:buFont typeface="Arial"/>
              <a:buNone/>
            </a:pPr>
            <a:r>
              <a:rPr b="1" i="1" lang="zh-TW" sz="7200">
                <a:latin typeface="Arial"/>
                <a:ea typeface="Arial"/>
                <a:cs typeface="Arial"/>
                <a:sym typeface="Arial"/>
              </a:rPr>
              <a:t>分工</a:t>
            </a:r>
            <a:endParaRPr/>
          </a:p>
        </p:txBody>
      </p:sp>
      <p:sp>
        <p:nvSpPr>
          <p:cNvPr id="259" name="Google Shape;259;p19"/>
          <p:cNvSpPr txBox="1"/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234950" lvl="0" marL="9144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700"/>
              <a:buChar char=" "/>
            </a:pPr>
            <a:r>
              <a:rPr b="1" lang="zh-TW" sz="37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楊育斌</a:t>
            </a:r>
            <a:r>
              <a:rPr b="1" lang="zh-TW" sz="3700"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zh-TW" sz="2960">
                <a:latin typeface="Arial"/>
                <a:ea typeface="Arial"/>
                <a:cs typeface="Arial"/>
                <a:sym typeface="Arial"/>
              </a:rPr>
              <a:t>主頁、主線關卡、戰鬥、帳號系統 設計 資料庫建立 角色數值規劃設計 我方角色設計 AJAX PHP</a:t>
            </a:r>
            <a:endParaRPr sz="2960">
              <a:latin typeface="Arial"/>
              <a:ea typeface="Arial"/>
              <a:cs typeface="Arial"/>
              <a:sym typeface="Arial"/>
            </a:endParaRPr>
          </a:p>
          <a:p>
            <a:pPr indent="-187960" lvl="0" marL="9144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60"/>
              <a:buFont typeface="Arial"/>
              <a:buChar char=" "/>
            </a:pPr>
            <a:r>
              <a:rPr lang="zh-TW" sz="2960">
                <a:latin typeface="Arial"/>
                <a:ea typeface="Arial"/>
                <a:cs typeface="Arial"/>
                <a:sym typeface="Arial"/>
              </a:rPr>
              <a:t>檔案: battle、HomePage、major、UserPage資料夾</a:t>
            </a:r>
            <a:endParaRPr sz="2960">
              <a:latin typeface="Arial"/>
              <a:ea typeface="Arial"/>
              <a:cs typeface="Arial"/>
              <a:sym typeface="Arial"/>
            </a:endParaRPr>
          </a:p>
          <a:p>
            <a:pPr indent="-234950" lvl="0" marL="9144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SzPts val="3700"/>
              <a:buChar char=" "/>
            </a:pPr>
            <a:r>
              <a:rPr b="1" lang="zh-TW" sz="37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黃升鵬</a:t>
            </a:r>
            <a:r>
              <a:rPr b="1" lang="zh-TW" sz="3700"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zh-TW" sz="2960">
                <a:latin typeface="Arial"/>
                <a:ea typeface="Arial"/>
                <a:cs typeface="Arial"/>
                <a:sym typeface="Arial"/>
              </a:rPr>
              <a:t>英雄設計 敵方角色設計 敵方boss設計(不要吉我) 角色培養規劃設計 角色關卡設計 資料庫建立 PHP</a:t>
            </a:r>
            <a:endParaRPr sz="2960">
              <a:latin typeface="Arial"/>
              <a:ea typeface="Arial"/>
              <a:cs typeface="Arial"/>
              <a:sym typeface="Arial"/>
            </a:endParaRPr>
          </a:p>
          <a:p>
            <a:pPr indent="-187960" lvl="0" marL="9144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SzPts val="2960"/>
              <a:buFont typeface="Arial"/>
              <a:buChar char=" "/>
            </a:pPr>
            <a:r>
              <a:rPr lang="zh-TW" sz="2960">
                <a:latin typeface="Arial"/>
                <a:ea typeface="Arial"/>
                <a:cs typeface="Arial"/>
                <a:sym typeface="Arial"/>
              </a:rPr>
              <a:t>檔案: 都在角色頭像資料夾</a:t>
            </a:r>
            <a:endParaRPr sz="2960">
              <a:latin typeface="Arial"/>
              <a:ea typeface="Arial"/>
              <a:cs typeface="Arial"/>
              <a:sym typeface="Arial"/>
            </a:endParaRPr>
          </a:p>
          <a:p>
            <a:pPr indent="0" lvl="0" marL="9144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SzPts val="1850"/>
              <a:buNone/>
            </a:pPr>
            <a:r>
              <a:t/>
            </a:r>
            <a:endParaRPr sz="1850"/>
          </a:p>
          <a:p>
            <a:pPr indent="0" lvl="2" marL="384048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295"/>
              <a:buNone/>
            </a:pPr>
            <a:r>
              <a:t/>
            </a:r>
            <a:endParaRPr sz="1295"/>
          </a:p>
          <a:p>
            <a:pPr indent="0" lvl="2" marL="384048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1295"/>
              <a:buNone/>
            </a:pPr>
            <a:r>
              <a:t/>
            </a:r>
            <a:endParaRPr sz="1295"/>
          </a:p>
          <a:p>
            <a:pPr indent="0" lvl="2" marL="384048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1850"/>
              <a:buNone/>
            </a:pPr>
            <a:r>
              <a:rPr lang="zh-TW" sz="1850"/>
              <a:t>其實很難說分工因為很多地方都不是獨立完成的…</a:t>
            </a:r>
            <a:endParaRPr sz="185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7200"/>
              <a:buFont typeface="Arial"/>
              <a:buNone/>
            </a:pPr>
            <a:r>
              <a:rPr b="1" i="1" lang="zh-TW" sz="7200">
                <a:latin typeface="Arial"/>
                <a:ea typeface="Arial"/>
                <a:cs typeface="Arial"/>
                <a:sym typeface="Arial"/>
              </a:rPr>
              <a:t>創作動機</a:t>
            </a:r>
            <a:endParaRPr/>
          </a:p>
        </p:txBody>
      </p:sp>
      <p:sp>
        <p:nvSpPr>
          <p:cNvPr id="116" name="Google Shape;116;p2"/>
          <p:cNvSpPr txBox="1"/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203200" lvl="0" marL="9144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Char char=" "/>
            </a:pPr>
            <a:r>
              <a:rPr lang="zh-TW" sz="3200">
                <a:latin typeface="Arial"/>
                <a:ea typeface="Arial"/>
                <a:cs typeface="Arial"/>
                <a:sym typeface="Arial"/>
              </a:rPr>
              <a:t>一個人喜歡虐待自己 寫演算 另一個人喜歡搞一些有的沒的圖片影片 於是 這個小組就誕生了 </a:t>
            </a:r>
            <a:endParaRPr sz="3200">
              <a:latin typeface="Arial"/>
              <a:ea typeface="Arial"/>
              <a:cs typeface="Arial"/>
              <a:sym typeface="Arial"/>
            </a:endParaRPr>
          </a:p>
          <a:p>
            <a:pPr indent="-203200" lvl="0" marL="9144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SzPts val="3200"/>
              <a:buChar char=" "/>
            </a:pPr>
            <a:r>
              <a:rPr lang="zh-TW" sz="3200">
                <a:latin typeface="Arial"/>
                <a:ea typeface="Arial"/>
                <a:cs typeface="Arial"/>
                <a:sym typeface="Arial"/>
              </a:rPr>
              <a:t>將演算及設計合而為一 那只能是遊戲了吧 於是一款結合過多要素不知道要怎麼吐槽的遊戲就誕生了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7200"/>
              <a:buFont typeface="Arial"/>
              <a:buNone/>
            </a:pPr>
            <a:r>
              <a:rPr b="1" i="1" lang="zh-TW" sz="7200">
                <a:latin typeface="Arial"/>
                <a:ea typeface="Arial"/>
                <a:cs typeface="Arial"/>
                <a:sym typeface="Arial"/>
              </a:rPr>
              <a:t>網站架構</a:t>
            </a:r>
            <a:endParaRPr/>
          </a:p>
        </p:txBody>
      </p:sp>
      <p:grpSp>
        <p:nvGrpSpPr>
          <p:cNvPr id="122" name="Google Shape;122;p3"/>
          <p:cNvGrpSpPr/>
          <p:nvPr/>
        </p:nvGrpSpPr>
        <p:grpSpPr>
          <a:xfrm>
            <a:off x="1096963" y="1846781"/>
            <a:ext cx="8603933" cy="4022206"/>
            <a:chOff x="0" y="518"/>
            <a:chExt cx="8603933" cy="4022206"/>
          </a:xfrm>
        </p:grpSpPr>
        <p:sp>
          <p:nvSpPr>
            <p:cNvPr id="123" name="Google Shape;123;p3"/>
            <p:cNvSpPr/>
            <p:nvPr/>
          </p:nvSpPr>
          <p:spPr>
            <a:xfrm>
              <a:off x="4835170" y="2079244"/>
              <a:ext cx="612041" cy="1443388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587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124" name="Google Shape;124;p3"/>
            <p:cNvSpPr/>
            <p:nvPr/>
          </p:nvSpPr>
          <p:spPr>
            <a:xfrm>
              <a:off x="2870457" y="1211483"/>
              <a:ext cx="2918081" cy="371256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86298"/>
                  </a:lnTo>
                  <a:lnTo>
                    <a:pt x="120000" y="86298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587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125" name="Google Shape;125;p3"/>
            <p:cNvSpPr/>
            <p:nvPr/>
          </p:nvSpPr>
          <p:spPr>
            <a:xfrm>
              <a:off x="2457638" y="2079244"/>
              <a:ext cx="337484" cy="1695228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587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126" name="Google Shape;126;p3"/>
            <p:cNvSpPr/>
            <p:nvPr/>
          </p:nvSpPr>
          <p:spPr>
            <a:xfrm>
              <a:off x="2457638" y="2079244"/>
              <a:ext cx="346917" cy="1053731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587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127" name="Google Shape;127;p3"/>
            <p:cNvSpPr/>
            <p:nvPr/>
          </p:nvSpPr>
          <p:spPr>
            <a:xfrm>
              <a:off x="2457638" y="2079244"/>
              <a:ext cx="337484" cy="42604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587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128" name="Google Shape;128;p3"/>
            <p:cNvSpPr/>
            <p:nvPr/>
          </p:nvSpPr>
          <p:spPr>
            <a:xfrm>
              <a:off x="2809122" y="1211483"/>
              <a:ext cx="91440" cy="371256"/>
            </a:xfrm>
            <a:custGeom>
              <a:rect b="b" l="l" r="r" t="t"/>
              <a:pathLst>
                <a:path extrusionOk="0" h="120000" w="120000">
                  <a:moveTo>
                    <a:pt x="80492" y="0"/>
                  </a:moveTo>
                  <a:lnTo>
                    <a:pt x="80492" y="86298"/>
                  </a:lnTo>
                  <a:lnTo>
                    <a:pt x="60000" y="86298"/>
                  </a:lnTo>
                  <a:lnTo>
                    <a:pt x="60000" y="120000"/>
                  </a:lnTo>
                </a:path>
              </a:pathLst>
            </a:custGeom>
            <a:noFill/>
            <a:ln cap="flat" cmpd="sng" w="1587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129" name="Google Shape;129;p3"/>
            <p:cNvSpPr/>
            <p:nvPr/>
          </p:nvSpPr>
          <p:spPr>
            <a:xfrm>
              <a:off x="165460" y="2079244"/>
              <a:ext cx="592566" cy="1443388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587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130" name="Google Shape;130;p3"/>
            <p:cNvSpPr/>
            <p:nvPr/>
          </p:nvSpPr>
          <p:spPr>
            <a:xfrm>
              <a:off x="827300" y="1211483"/>
              <a:ext cx="2043156" cy="371256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86298"/>
                  </a:lnTo>
                  <a:lnTo>
                    <a:pt x="0" y="86298"/>
                  </a:lnTo>
                  <a:lnTo>
                    <a:pt x="0" y="120000"/>
                  </a:lnTo>
                </a:path>
              </a:pathLst>
            </a:custGeom>
            <a:noFill/>
            <a:ln cap="flat" cmpd="sng" w="1587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131" name="Google Shape;131;p3"/>
            <p:cNvSpPr/>
            <p:nvPr/>
          </p:nvSpPr>
          <p:spPr>
            <a:xfrm>
              <a:off x="2870457" y="497023"/>
              <a:ext cx="1557971" cy="217955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2594"/>
                  </a:lnTo>
                  <a:lnTo>
                    <a:pt x="0" y="62594"/>
                  </a:lnTo>
                  <a:lnTo>
                    <a:pt x="0" y="120000"/>
                  </a:lnTo>
                </a:path>
              </a:pathLst>
            </a:custGeom>
            <a:noFill/>
            <a:ln cap="flat" cmpd="sng" w="15875">
              <a:solidFill>
                <a:srgbClr val="9B8355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132" name="Google Shape;132;p3"/>
            <p:cNvSpPr/>
            <p:nvPr/>
          </p:nvSpPr>
          <p:spPr>
            <a:xfrm>
              <a:off x="4428429" y="497023"/>
              <a:ext cx="3678999" cy="217955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62594"/>
                  </a:lnTo>
                  <a:lnTo>
                    <a:pt x="120000" y="62594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5875">
              <a:solidFill>
                <a:srgbClr val="9B8355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133" name="Google Shape;133;p3"/>
            <p:cNvSpPr/>
            <p:nvPr/>
          </p:nvSpPr>
          <p:spPr>
            <a:xfrm>
              <a:off x="3931924" y="518"/>
              <a:ext cx="993009" cy="496504"/>
            </a:xfrm>
            <a:prstGeom prst="rect">
              <a:avLst/>
            </a:prstGeom>
            <a:gradFill>
              <a:gsLst>
                <a:gs pos="0">
                  <a:srgbClr val="C14912"/>
                </a:gs>
                <a:gs pos="34000">
                  <a:srgbClr val="BF4B17"/>
                </a:gs>
                <a:gs pos="70000">
                  <a:srgbClr val="C64B13"/>
                </a:gs>
                <a:gs pos="100000">
                  <a:srgbClr val="C25523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44450" rotWithShape="0" algn="br" dir="2700000" dist="25400">
                <a:srgbClr val="000000">
                  <a:alpha val="6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 txBox="1"/>
            <p:nvPr/>
          </p:nvSpPr>
          <p:spPr>
            <a:xfrm>
              <a:off x="3931924" y="518"/>
              <a:ext cx="993009" cy="4965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50" lIns="12050" spcFirstLastPara="1" rIns="12050" wrap="square" tIns="12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alibri"/>
                <a:buNone/>
              </a:pPr>
              <a:r>
                <a:rPr b="0" i="0" lang="zh-TW" sz="19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登錄介面</a:t>
              </a: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7610924" y="714979"/>
              <a:ext cx="993009" cy="496504"/>
            </a:xfrm>
            <a:prstGeom prst="rect">
              <a:avLst/>
            </a:prstGeom>
            <a:gradFill>
              <a:gsLst>
                <a:gs pos="0">
                  <a:srgbClr val="987C44"/>
                </a:gs>
                <a:gs pos="34000">
                  <a:srgbClr val="997C46"/>
                </a:gs>
                <a:gs pos="70000">
                  <a:srgbClr val="9C7F47"/>
                </a:gs>
                <a:gs pos="100000">
                  <a:srgbClr val="9E8451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44450" rotWithShape="0" algn="br" dir="2700000" dist="25400">
                <a:srgbClr val="000000">
                  <a:alpha val="6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"/>
            <p:cNvSpPr txBox="1"/>
            <p:nvPr/>
          </p:nvSpPr>
          <p:spPr>
            <a:xfrm>
              <a:off x="7610924" y="714979"/>
              <a:ext cx="993009" cy="4965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50" lIns="12050" spcFirstLastPara="1" rIns="12050" wrap="square" tIns="12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alibri"/>
                <a:buNone/>
              </a:pPr>
              <a:r>
                <a:rPr b="0" i="0" lang="zh-TW" sz="19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註冊介面</a:t>
              </a: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2373953" y="714979"/>
              <a:ext cx="993009" cy="496504"/>
            </a:xfrm>
            <a:prstGeom prst="rect">
              <a:avLst/>
            </a:prstGeom>
            <a:gradFill>
              <a:gsLst>
                <a:gs pos="0">
                  <a:srgbClr val="987C44"/>
                </a:gs>
                <a:gs pos="34000">
                  <a:srgbClr val="997C46"/>
                </a:gs>
                <a:gs pos="70000">
                  <a:srgbClr val="9C7F47"/>
                </a:gs>
                <a:gs pos="100000">
                  <a:srgbClr val="9E8451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44450" rotWithShape="0" algn="br" dir="2700000" dist="25400">
                <a:srgbClr val="000000">
                  <a:alpha val="6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3"/>
            <p:cNvSpPr txBox="1"/>
            <p:nvPr/>
          </p:nvSpPr>
          <p:spPr>
            <a:xfrm>
              <a:off x="2373953" y="714979"/>
              <a:ext cx="993009" cy="4965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50" lIns="12050" spcFirstLastPara="1" rIns="12050" wrap="square" tIns="12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alibri"/>
                <a:buNone/>
              </a:pPr>
              <a:r>
                <a:rPr b="0" i="0" lang="zh-TW" sz="19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主畫面</a:t>
              </a: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0" y="1582740"/>
              <a:ext cx="1654601" cy="496504"/>
            </a:xfrm>
            <a:prstGeom prst="rect">
              <a:avLst/>
            </a:prstGeom>
            <a:gradFill>
              <a:gsLst>
                <a:gs pos="0">
                  <a:srgbClr val="BDB56C"/>
                </a:gs>
                <a:gs pos="34000">
                  <a:srgbClr val="BDB670"/>
                </a:gs>
                <a:gs pos="70000">
                  <a:srgbClr val="C1BA70"/>
                </a:gs>
                <a:gs pos="100000">
                  <a:srgbClr val="C5BE7C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44450" rotWithShape="0" algn="br" dir="2700000" dist="25400">
                <a:srgbClr val="000000">
                  <a:alpha val="6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"/>
            <p:cNvSpPr txBox="1"/>
            <p:nvPr/>
          </p:nvSpPr>
          <p:spPr>
            <a:xfrm>
              <a:off x="0" y="1582740"/>
              <a:ext cx="1654601" cy="4965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50" lIns="12050" spcFirstLastPara="1" rIns="12050" wrap="square" tIns="12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alibri"/>
                <a:buNone/>
              </a:pPr>
              <a:r>
                <a:rPr b="0" i="0" lang="zh-TW" sz="19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系館-主線關卡</a:t>
              </a: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758026" y="3274380"/>
              <a:ext cx="993009" cy="496504"/>
            </a:xfrm>
            <a:prstGeom prst="rect">
              <a:avLst/>
            </a:prstGeom>
            <a:gradFill>
              <a:gsLst>
                <a:gs pos="0">
                  <a:srgbClr val="89977A"/>
                </a:gs>
                <a:gs pos="34000">
                  <a:srgbClr val="89987C"/>
                </a:gs>
                <a:gs pos="70000">
                  <a:srgbClr val="8D9B7D"/>
                </a:gs>
                <a:gs pos="100000">
                  <a:srgbClr val="94A186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44450" rotWithShape="0" algn="br" dir="2700000" dist="25400">
                <a:srgbClr val="000000">
                  <a:alpha val="6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"/>
            <p:cNvSpPr txBox="1"/>
            <p:nvPr/>
          </p:nvSpPr>
          <p:spPr>
            <a:xfrm>
              <a:off x="758026" y="3274380"/>
              <a:ext cx="993009" cy="4965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50" lIns="12050" spcFirstLastPara="1" rIns="12050" wrap="square" tIns="12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alibri"/>
                <a:buNone/>
              </a:pPr>
              <a:r>
                <a:rPr b="0" i="0" lang="zh-TW" sz="19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戰鬥介面</a:t>
              </a: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2358338" y="1582740"/>
              <a:ext cx="993009" cy="496504"/>
            </a:xfrm>
            <a:prstGeom prst="rect">
              <a:avLst/>
            </a:prstGeom>
            <a:gradFill>
              <a:gsLst>
                <a:gs pos="0">
                  <a:srgbClr val="BDB56C"/>
                </a:gs>
                <a:gs pos="34000">
                  <a:srgbClr val="BDB670"/>
                </a:gs>
                <a:gs pos="70000">
                  <a:srgbClr val="C1BA70"/>
                </a:gs>
                <a:gs pos="100000">
                  <a:srgbClr val="C5BE7C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44450" rotWithShape="0" algn="br" dir="2700000" dist="25400">
                <a:srgbClr val="000000">
                  <a:alpha val="6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3"/>
            <p:cNvSpPr txBox="1"/>
            <p:nvPr/>
          </p:nvSpPr>
          <p:spPr>
            <a:xfrm>
              <a:off x="2358338" y="1582740"/>
              <a:ext cx="993009" cy="4965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50" lIns="12050" spcFirstLastPara="1" rIns="12050" wrap="square" tIns="12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alibri"/>
                <a:buNone/>
              </a:pPr>
              <a:r>
                <a:rPr b="0" i="0" lang="zh-TW" sz="19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宿舍</a:t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2795123" y="2257032"/>
              <a:ext cx="993009" cy="496504"/>
            </a:xfrm>
            <a:prstGeom prst="rect">
              <a:avLst/>
            </a:prstGeom>
            <a:gradFill>
              <a:gsLst>
                <a:gs pos="0">
                  <a:srgbClr val="89977A"/>
                </a:gs>
                <a:gs pos="34000">
                  <a:srgbClr val="89987C"/>
                </a:gs>
                <a:gs pos="70000">
                  <a:srgbClr val="8D9B7D"/>
                </a:gs>
                <a:gs pos="100000">
                  <a:srgbClr val="94A186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44450" rotWithShape="0" algn="br" dir="2700000" dist="25400">
                <a:srgbClr val="000000">
                  <a:alpha val="6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 txBox="1"/>
            <p:nvPr/>
          </p:nvSpPr>
          <p:spPr>
            <a:xfrm>
              <a:off x="2795123" y="2257032"/>
              <a:ext cx="993009" cy="4965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50" lIns="12050" spcFirstLastPara="1" rIns="12050" wrap="square" tIns="12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alibri"/>
                <a:buNone/>
              </a:pPr>
              <a:r>
                <a:rPr b="0" i="0" lang="zh-TW" sz="19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隊伍編成</a:t>
              </a: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2804556" y="2884723"/>
              <a:ext cx="993009" cy="496504"/>
            </a:xfrm>
            <a:prstGeom prst="rect">
              <a:avLst/>
            </a:prstGeom>
            <a:gradFill>
              <a:gsLst>
                <a:gs pos="0">
                  <a:srgbClr val="89977A"/>
                </a:gs>
                <a:gs pos="34000">
                  <a:srgbClr val="89987C"/>
                </a:gs>
                <a:gs pos="70000">
                  <a:srgbClr val="8D9B7D"/>
                </a:gs>
                <a:gs pos="100000">
                  <a:srgbClr val="94A186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44450" rotWithShape="0" algn="br" dir="2700000" dist="25400">
                <a:srgbClr val="000000">
                  <a:alpha val="6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"/>
            <p:cNvSpPr txBox="1"/>
            <p:nvPr/>
          </p:nvSpPr>
          <p:spPr>
            <a:xfrm>
              <a:off x="2804556" y="2884723"/>
              <a:ext cx="993009" cy="4965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50" lIns="12050" spcFirstLastPara="1" rIns="12050" wrap="square" tIns="12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alibri"/>
                <a:buNone/>
              </a:pPr>
              <a:r>
                <a:rPr b="0" i="0" lang="zh-TW" sz="19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角色升級</a:t>
              </a: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2795123" y="3526220"/>
              <a:ext cx="993009" cy="496504"/>
            </a:xfrm>
            <a:prstGeom prst="rect">
              <a:avLst/>
            </a:prstGeom>
            <a:gradFill>
              <a:gsLst>
                <a:gs pos="0">
                  <a:srgbClr val="89977A"/>
                </a:gs>
                <a:gs pos="34000">
                  <a:srgbClr val="89987C"/>
                </a:gs>
                <a:gs pos="70000">
                  <a:srgbClr val="8D9B7D"/>
                </a:gs>
                <a:gs pos="100000">
                  <a:srgbClr val="94A186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44450" rotWithShape="0" algn="br" dir="2700000" dist="25400">
                <a:srgbClr val="000000">
                  <a:alpha val="6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"/>
            <p:cNvSpPr txBox="1"/>
            <p:nvPr/>
          </p:nvSpPr>
          <p:spPr>
            <a:xfrm>
              <a:off x="2795123" y="3526220"/>
              <a:ext cx="993009" cy="4965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50" lIns="12050" spcFirstLastPara="1" rIns="12050" wrap="square" tIns="12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alibri"/>
                <a:buNone/>
              </a:pPr>
              <a:r>
                <a:rPr b="0" i="0" lang="zh-TW" sz="19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角色升星</a:t>
              </a: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4596828" y="1582740"/>
              <a:ext cx="2383420" cy="496504"/>
            </a:xfrm>
            <a:prstGeom prst="rect">
              <a:avLst/>
            </a:prstGeom>
            <a:gradFill>
              <a:gsLst>
                <a:gs pos="0">
                  <a:srgbClr val="BDB56C"/>
                </a:gs>
                <a:gs pos="34000">
                  <a:srgbClr val="BDB670"/>
                </a:gs>
                <a:gs pos="70000">
                  <a:srgbClr val="C1BA70"/>
                </a:gs>
                <a:gs pos="100000">
                  <a:srgbClr val="C5BE7C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44450" rotWithShape="0" algn="br" dir="2700000" dist="25400">
                <a:srgbClr val="000000">
                  <a:alpha val="6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"/>
            <p:cNvSpPr txBox="1"/>
            <p:nvPr/>
          </p:nvSpPr>
          <p:spPr>
            <a:xfrm>
              <a:off x="4596828" y="1582740"/>
              <a:ext cx="2383420" cy="4965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50" lIns="12050" spcFirstLastPara="1" rIns="12050" wrap="square" tIns="12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alibri"/>
                <a:buNone/>
              </a:pPr>
              <a:r>
                <a:rPr b="0" i="0" lang="zh-TW" sz="19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綜合大樓-角色關卡</a:t>
              </a: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5447212" y="3274380"/>
              <a:ext cx="993009" cy="496504"/>
            </a:xfrm>
            <a:prstGeom prst="rect">
              <a:avLst/>
            </a:prstGeom>
            <a:gradFill>
              <a:gsLst>
                <a:gs pos="0">
                  <a:srgbClr val="89977A"/>
                </a:gs>
                <a:gs pos="34000">
                  <a:srgbClr val="89987C"/>
                </a:gs>
                <a:gs pos="70000">
                  <a:srgbClr val="8D9B7D"/>
                </a:gs>
                <a:gs pos="100000">
                  <a:srgbClr val="94A186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44450" rotWithShape="0" algn="br" dir="2700000" dist="25400">
                <a:srgbClr val="000000">
                  <a:alpha val="6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"/>
            <p:cNvSpPr txBox="1"/>
            <p:nvPr/>
          </p:nvSpPr>
          <p:spPr>
            <a:xfrm>
              <a:off x="5447212" y="3274380"/>
              <a:ext cx="993009" cy="4965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050" lIns="12050" spcFirstLastPara="1" rIns="12050" wrap="square" tIns="12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alibri"/>
                <a:buNone/>
              </a:pPr>
              <a:r>
                <a:rPr b="0" i="0" lang="zh-TW" sz="19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戰鬥介面</a:t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7200"/>
              <a:buFont typeface="Arial"/>
              <a:buNone/>
            </a:pPr>
            <a:r>
              <a:rPr b="1" i="1" lang="zh-TW" sz="7200">
                <a:latin typeface="Arial"/>
                <a:ea typeface="Arial"/>
                <a:cs typeface="Arial"/>
                <a:sym typeface="Arial"/>
              </a:rPr>
              <a:t>運用技術</a:t>
            </a:r>
            <a:endParaRPr/>
          </a:p>
        </p:txBody>
      </p:sp>
      <p:sp>
        <p:nvSpPr>
          <p:cNvPr id="160" name="Google Shape;160;p4"/>
          <p:cNvSpPr txBox="1"/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279400" lvl="0" marL="914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b="1" lang="zh-TW" sz="4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基本:</a:t>
            </a:r>
            <a:r>
              <a:rPr lang="zh-TW" sz="3200">
                <a:latin typeface="Arial"/>
                <a:ea typeface="Arial"/>
                <a:cs typeface="Arial"/>
                <a:sym typeface="Arial"/>
              </a:rPr>
              <a:t>html javascript </a:t>
            </a:r>
            <a:endParaRPr/>
          </a:p>
          <a:p>
            <a:pPr indent="-279400" lvl="0" marL="9144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b="1" lang="zh-TW" sz="4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CSS:</a:t>
            </a:r>
            <a:r>
              <a:rPr lang="zh-TW" sz="3200">
                <a:latin typeface="Arial"/>
                <a:ea typeface="Arial"/>
                <a:cs typeface="Arial"/>
                <a:sym typeface="Arial"/>
              </a:rPr>
              <a:t>vw vh畫面定位</a:t>
            </a:r>
            <a:endParaRPr sz="3200">
              <a:latin typeface="Arial"/>
              <a:ea typeface="Arial"/>
              <a:cs typeface="Arial"/>
              <a:sym typeface="Arial"/>
            </a:endParaRPr>
          </a:p>
          <a:p>
            <a:pPr indent="-279400" lvl="0" marL="9144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b="1" lang="zh-TW" sz="4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後端運用:</a:t>
            </a:r>
            <a:r>
              <a:rPr lang="zh-TW" sz="3200">
                <a:latin typeface="Arial"/>
                <a:ea typeface="Arial"/>
                <a:cs typeface="Arial"/>
                <a:sym typeface="Arial"/>
              </a:rPr>
              <a:t>PHP mysql AJAX </a:t>
            </a:r>
            <a:endParaRPr/>
          </a:p>
          <a:p>
            <a:pPr indent="-279400" lvl="0" marL="9144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b="1" lang="zh-TW" sz="4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角色設計:</a:t>
            </a:r>
            <a:r>
              <a:rPr lang="zh-TW" sz="3200">
                <a:latin typeface="Arial"/>
                <a:ea typeface="Arial"/>
                <a:cs typeface="Arial"/>
                <a:sym typeface="Arial"/>
              </a:rPr>
              <a:t>Photoshop AfterEffects 小畫家(笑)</a:t>
            </a:r>
            <a:endParaRPr/>
          </a:p>
          <a:p>
            <a:pPr indent="-279400" lvl="0" marL="9144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b="1" lang="zh-TW" sz="4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大招動畫:</a:t>
            </a:r>
            <a:r>
              <a:rPr lang="zh-TW" sz="3200">
                <a:latin typeface="Arial"/>
                <a:ea typeface="Arial"/>
                <a:cs typeface="Arial"/>
                <a:sym typeface="Arial"/>
              </a:rPr>
              <a:t>DaVinci Resolve</a:t>
            </a:r>
            <a:endParaRPr sz="3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5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7200"/>
              <a:buFont typeface="Arial"/>
              <a:buNone/>
            </a:pPr>
            <a:r>
              <a:rPr b="1" i="1" lang="zh-TW" sz="7200">
                <a:latin typeface="Arial"/>
                <a:ea typeface="Arial"/>
                <a:cs typeface="Arial"/>
                <a:sym typeface="Arial"/>
              </a:rPr>
              <a:t>特色及優點</a:t>
            </a:r>
            <a:endParaRPr/>
          </a:p>
        </p:txBody>
      </p:sp>
      <p:sp>
        <p:nvSpPr>
          <p:cNvPr id="166" name="Google Shape;166;p5"/>
          <p:cNvSpPr txBox="1"/>
          <p:nvPr>
            <p:ph idx="1" type="body"/>
          </p:nvPr>
        </p:nvSpPr>
        <p:spPr>
          <a:xfrm>
            <a:off x="1097279" y="1845734"/>
            <a:ext cx="10309153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202057" lvl="0" marL="9144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182"/>
              <a:buChar char=" "/>
            </a:pPr>
            <a:r>
              <a:rPr lang="zh-TW" sz="3182">
                <a:latin typeface="Arial"/>
                <a:ea typeface="Arial"/>
                <a:cs typeface="Arial"/>
                <a:sym typeface="Arial"/>
              </a:rPr>
              <a:t>■利用vw vh實現定位 在不同裝置都有統一相對顯示位置</a:t>
            </a:r>
            <a:endParaRPr sz="3182">
              <a:latin typeface="Arial"/>
              <a:ea typeface="Arial"/>
              <a:cs typeface="Arial"/>
              <a:sym typeface="Arial"/>
            </a:endParaRPr>
          </a:p>
          <a:p>
            <a:pPr indent="-202057" lvl="0" marL="91440" rtl="0" algn="l">
              <a:lnSpc>
                <a:spcPct val="70000"/>
              </a:lnSpc>
              <a:spcBef>
                <a:spcPts val="1400"/>
              </a:spcBef>
              <a:spcAft>
                <a:spcPts val="0"/>
              </a:spcAft>
              <a:buSzPts val="3182"/>
              <a:buChar char=" "/>
            </a:pPr>
            <a:r>
              <a:rPr lang="zh-TW" sz="3182">
                <a:latin typeface="Arial"/>
                <a:ea typeface="Arial"/>
                <a:cs typeface="Arial"/>
                <a:sym typeface="Arial"/>
              </a:rPr>
              <a:t>■角色(部分)為原創角色並富有特色 使玩家有共鳴</a:t>
            </a:r>
            <a:endParaRPr sz="3182">
              <a:latin typeface="Arial"/>
              <a:ea typeface="Arial"/>
              <a:cs typeface="Arial"/>
              <a:sym typeface="Arial"/>
            </a:endParaRPr>
          </a:p>
          <a:p>
            <a:pPr indent="-202057" lvl="0" marL="91440" rtl="0" algn="l">
              <a:lnSpc>
                <a:spcPct val="70000"/>
              </a:lnSpc>
              <a:spcBef>
                <a:spcPts val="1400"/>
              </a:spcBef>
              <a:spcAft>
                <a:spcPts val="0"/>
              </a:spcAft>
              <a:buSzPts val="3182"/>
              <a:buChar char=" "/>
            </a:pPr>
            <a:r>
              <a:rPr lang="zh-TW" sz="3182">
                <a:latin typeface="Arial"/>
                <a:ea typeface="Arial"/>
                <a:cs typeface="Arial"/>
                <a:sym typeface="Arial"/>
              </a:rPr>
              <a:t>■部分角色擁有特殊技能 使遊玩更具趣味性</a:t>
            </a:r>
            <a:endParaRPr sz="3182">
              <a:latin typeface="Arial"/>
              <a:ea typeface="Arial"/>
              <a:cs typeface="Arial"/>
              <a:sym typeface="Arial"/>
            </a:endParaRPr>
          </a:p>
          <a:p>
            <a:pPr indent="-202057" lvl="0" marL="91440" rtl="0" algn="l">
              <a:lnSpc>
                <a:spcPct val="70000"/>
              </a:lnSpc>
              <a:spcBef>
                <a:spcPts val="1400"/>
              </a:spcBef>
              <a:spcAft>
                <a:spcPts val="0"/>
              </a:spcAft>
              <a:buSzPts val="3182"/>
              <a:buChar char=" "/>
            </a:pPr>
            <a:r>
              <a:rPr lang="zh-TW" sz="3182">
                <a:latin typeface="Arial"/>
                <a:ea typeface="Arial"/>
                <a:cs typeface="Arial"/>
                <a:sym typeface="Arial"/>
              </a:rPr>
              <a:t>■可創建帳號 具有雲端儲存功能 能記錄玩家遊玩經歷</a:t>
            </a:r>
            <a:endParaRPr sz="3182">
              <a:latin typeface="Arial"/>
              <a:ea typeface="Arial"/>
              <a:cs typeface="Arial"/>
              <a:sym typeface="Arial"/>
            </a:endParaRPr>
          </a:p>
          <a:p>
            <a:pPr indent="-202057" lvl="0" marL="91440" rtl="0" algn="l">
              <a:lnSpc>
                <a:spcPct val="70000"/>
              </a:lnSpc>
              <a:spcBef>
                <a:spcPts val="1400"/>
              </a:spcBef>
              <a:spcAft>
                <a:spcPts val="0"/>
              </a:spcAft>
              <a:buSzPts val="3182"/>
              <a:buChar char=" "/>
            </a:pPr>
            <a:r>
              <a:rPr lang="zh-TW" sz="3182">
                <a:latin typeface="Arial"/>
                <a:ea typeface="Arial"/>
                <a:cs typeface="Arial"/>
                <a:sym typeface="Arial"/>
              </a:rPr>
              <a:t>■高度可玩性(?) 及 穩定性</a:t>
            </a:r>
            <a:endParaRPr sz="3182">
              <a:latin typeface="Arial"/>
              <a:ea typeface="Arial"/>
              <a:cs typeface="Arial"/>
              <a:sym typeface="Arial"/>
            </a:endParaRPr>
          </a:p>
          <a:p>
            <a:pPr indent="-202057" lvl="0" marL="91440" rtl="0" algn="l">
              <a:lnSpc>
                <a:spcPct val="70000"/>
              </a:lnSpc>
              <a:spcBef>
                <a:spcPts val="1400"/>
              </a:spcBef>
              <a:spcAft>
                <a:spcPts val="0"/>
              </a:spcAft>
              <a:buSzPts val="3182"/>
              <a:buChar char=" "/>
            </a:pPr>
            <a:r>
              <a:rPr lang="zh-TW" sz="3182">
                <a:latin typeface="Arial"/>
                <a:ea typeface="Arial"/>
                <a:cs typeface="Arial"/>
                <a:sym typeface="Arial"/>
              </a:rPr>
              <a:t>■</a:t>
            </a:r>
            <a:r>
              <a:rPr lang="zh-TW" sz="3182" strike="sngStrike">
                <a:latin typeface="Arial"/>
                <a:ea typeface="Arial"/>
                <a:cs typeface="Arial"/>
                <a:sym typeface="Arial"/>
              </a:rPr>
              <a:t>具有克金系統 讓跟不上進度的玩家花錢解決問題</a:t>
            </a:r>
            <a:endParaRPr sz="3182" strike="sngStrike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70000"/>
              </a:lnSpc>
              <a:spcBef>
                <a:spcPts val="1400"/>
              </a:spcBef>
              <a:spcAft>
                <a:spcPts val="0"/>
              </a:spcAft>
              <a:buSzPts val="950"/>
              <a:buNone/>
            </a:pPr>
            <a:r>
              <a:t/>
            </a:r>
            <a:endParaRPr b="0" i="0" sz="950">
              <a:latin typeface="Arial"/>
              <a:ea typeface="Arial"/>
              <a:cs typeface="Arial"/>
              <a:sym typeface="Arial"/>
            </a:endParaRPr>
          </a:p>
          <a:p>
            <a:pPr indent="-102552" lvl="0" marL="91440" rtl="0" algn="l">
              <a:lnSpc>
                <a:spcPct val="70000"/>
              </a:lnSpc>
              <a:spcBef>
                <a:spcPts val="1400"/>
              </a:spcBef>
              <a:spcAft>
                <a:spcPts val="0"/>
              </a:spcAft>
              <a:buSzPts val="1615"/>
              <a:buChar char=" "/>
            </a:pPr>
            <a:r>
              <a:rPr b="0" i="0" lang="zh-TW" sz="1615">
                <a:latin typeface="Arial"/>
                <a:ea typeface="Arial"/>
                <a:cs typeface="Arial"/>
                <a:sym typeface="Arial"/>
              </a:rPr>
              <a:t>■...沒過關也不會被當.......吧(不保證)</a:t>
            </a:r>
            <a:endParaRPr sz="1615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1" i="1" lang="zh-TW" sz="6480">
                <a:latin typeface="Arial"/>
                <a:ea typeface="Arial"/>
                <a:cs typeface="Arial"/>
                <a:sym typeface="Arial"/>
              </a:rPr>
              <a:t>介紹影片</a:t>
            </a:r>
            <a:endParaRPr/>
          </a:p>
        </p:txBody>
      </p:sp>
      <p:sp>
        <p:nvSpPr>
          <p:cNvPr id="172" name="Google Shape;172;p6"/>
          <p:cNvSpPr txBox="1"/>
          <p:nvPr>
            <p:ph idx="1" type="body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57188" lvl="0" marL="60958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0" i="0" lang="zh-TW" sz="5400" u="sng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https://youtu.be/KcrPpe74Lc4</a:t>
            </a:r>
            <a:endParaRPr b="0" i="0" sz="5400" u="none" strike="noStrike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7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1" i="1" lang="zh-TW" sz="6480">
                <a:latin typeface="Arial"/>
                <a:ea typeface="Arial"/>
                <a:cs typeface="Arial"/>
                <a:sym typeface="Arial"/>
              </a:rPr>
              <a:t>網站連結:</a:t>
            </a:r>
            <a:endParaRPr b="1" i="1" sz="648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7"/>
          <p:cNvSpPr txBox="1"/>
          <p:nvPr>
            <p:ph idx="1" type="body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57188" lvl="0" marL="60958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sz="4000">
                <a:latin typeface="Roboto"/>
                <a:ea typeface="Roboto"/>
                <a:cs typeface="Roboto"/>
                <a:sym typeface="Roboto"/>
              </a:rPr>
              <a:t>http://ethan.epizy.com/UserPage/sign_up.html</a:t>
            </a:r>
            <a:endParaRPr sz="4000"/>
          </a:p>
          <a:p>
            <a:pPr indent="-342888" lvl="0" marL="60958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6192" y="1159005"/>
            <a:ext cx="9779616" cy="550103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8"/>
          <p:cNvSpPr txBox="1"/>
          <p:nvPr>
            <p:ph type="title"/>
          </p:nvPr>
        </p:nvSpPr>
        <p:spPr>
          <a:xfrm>
            <a:off x="578900" y="347000"/>
            <a:ext cx="7112800" cy="9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1" i="1" lang="zh-TW" sz="7200">
                <a:latin typeface="Arial"/>
                <a:ea typeface="Arial"/>
                <a:cs typeface="Arial"/>
                <a:sym typeface="Arial"/>
              </a:rPr>
              <a:t>地標 </a:t>
            </a:r>
            <a:r>
              <a:rPr lang="zh-TW" sz="3200">
                <a:latin typeface="Arial"/>
                <a:ea typeface="Arial"/>
                <a:cs typeface="Arial"/>
                <a:sym typeface="Arial"/>
              </a:rPr>
              <a:t>(請用全螢幕展示)</a:t>
            </a:r>
            <a:endParaRPr sz="3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"/>
          <p:cNvSpPr txBox="1"/>
          <p:nvPr>
            <p:ph type="title"/>
          </p:nvPr>
        </p:nvSpPr>
        <p:spPr>
          <a:xfrm>
            <a:off x="578900" y="347000"/>
            <a:ext cx="4724800" cy="9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b="1" i="1" lang="zh-TW" sz="7200">
                <a:latin typeface="Arial"/>
                <a:ea typeface="Arial"/>
                <a:cs typeface="Arial"/>
                <a:sym typeface="Arial"/>
              </a:rPr>
              <a:t>後端系統</a:t>
            </a:r>
            <a:endParaRPr b="1" i="1" sz="7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9"/>
          <p:cNvSpPr txBox="1"/>
          <p:nvPr>
            <p:ph idx="1" type="body"/>
          </p:nvPr>
        </p:nvSpPr>
        <p:spPr>
          <a:xfrm>
            <a:off x="323981" y="1742945"/>
            <a:ext cx="11360800" cy="49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3333"/>
          </a:p>
          <a:p>
            <a:pPr indent="-203200" lvl="0" marL="91440" rtl="0" algn="l">
              <a:lnSpc>
                <a:spcPct val="70000"/>
              </a:lnSpc>
              <a:spcBef>
                <a:spcPts val="1200"/>
              </a:spcBef>
              <a:spcAft>
                <a:spcPts val="0"/>
              </a:spcAft>
              <a:buSzPts val="3200"/>
              <a:buFont typeface="Calibri"/>
              <a:buChar char=" "/>
            </a:pPr>
            <a:r>
              <a:rPr lang="zh-TW" sz="3200">
                <a:latin typeface="Arial"/>
                <a:ea typeface="Arial"/>
                <a:cs typeface="Arial"/>
                <a:sym typeface="Arial"/>
              </a:rPr>
              <a:t>上資料庫: 角色常數資訊 (只在黃升鵬的程式中用到)</a:t>
            </a:r>
            <a:endParaRPr sz="3200">
              <a:latin typeface="Arial"/>
              <a:ea typeface="Arial"/>
              <a:cs typeface="Arial"/>
              <a:sym typeface="Arial"/>
            </a:endParaRPr>
          </a:p>
          <a:p>
            <a:pPr indent="-203200" lvl="0" marL="91440" rtl="0" algn="l">
              <a:lnSpc>
                <a:spcPct val="70000"/>
              </a:lnSpc>
              <a:spcBef>
                <a:spcPts val="1400"/>
              </a:spcBef>
              <a:spcAft>
                <a:spcPts val="200"/>
              </a:spcAft>
              <a:buSzPts val="3200"/>
              <a:buFont typeface="Calibri"/>
              <a:buChar char=" "/>
            </a:pPr>
            <a:r>
              <a:rPr lang="zh-TW" sz="3200">
                <a:latin typeface="Arial"/>
                <a:ea typeface="Arial"/>
                <a:cs typeface="Arial"/>
                <a:sym typeface="Arial"/>
              </a:rPr>
              <a:t>下資料庫: 其他遊戲資訊</a:t>
            </a:r>
            <a:endParaRPr sz="32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3983" y="1995234"/>
            <a:ext cx="11544036" cy="1576629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9"/>
          <p:cNvSpPr txBox="1"/>
          <p:nvPr/>
        </p:nvSpPr>
        <p:spPr>
          <a:xfrm>
            <a:off x="7222133" y="505801"/>
            <a:ext cx="4237600" cy="779725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34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MySQL Databases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回顧">
  <a:themeElements>
    <a:clrScheme name="回顧">
      <a:dk1>
        <a:srgbClr val="000000"/>
      </a:dk1>
      <a:lt1>
        <a:srgbClr val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2021-01-11T13:45:55Z</dcterms:created>
  <dc:creator>小鵬 黃</dc:creator>
</cp:coreProperties>
</file>